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8"/>
  </p:notesMasterIdLst>
  <p:sldIdLst>
    <p:sldId id="296" r:id="rId3"/>
    <p:sldId id="297" r:id="rId4"/>
    <p:sldId id="300" r:id="rId5"/>
    <p:sldId id="339" r:id="rId6"/>
    <p:sldId id="317" r:id="rId7"/>
    <p:sldId id="307" r:id="rId8"/>
    <p:sldId id="302" r:id="rId9"/>
    <p:sldId id="318" r:id="rId10"/>
    <p:sldId id="324" r:id="rId11"/>
    <p:sldId id="325" r:id="rId12"/>
    <p:sldId id="326" r:id="rId13"/>
    <p:sldId id="327" r:id="rId14"/>
    <p:sldId id="343" r:id="rId15"/>
    <p:sldId id="328" r:id="rId16"/>
    <p:sldId id="357" r:id="rId17"/>
    <p:sldId id="329" r:id="rId18"/>
    <p:sldId id="330" r:id="rId19"/>
    <p:sldId id="338" r:id="rId20"/>
    <p:sldId id="332" r:id="rId21"/>
    <p:sldId id="372" r:id="rId22"/>
    <p:sldId id="319" r:id="rId23"/>
    <p:sldId id="333" r:id="rId24"/>
    <p:sldId id="335" r:id="rId25"/>
    <p:sldId id="371" r:id="rId26"/>
    <p:sldId id="334" r:id="rId27"/>
    <p:sldId id="303" r:id="rId28"/>
    <p:sldId id="364" r:id="rId29"/>
    <p:sldId id="348" r:id="rId30"/>
    <p:sldId id="363" r:id="rId31"/>
    <p:sldId id="369" r:id="rId32"/>
    <p:sldId id="370" r:id="rId33"/>
    <p:sldId id="344" r:id="rId34"/>
    <p:sldId id="356" r:id="rId35"/>
    <p:sldId id="346" r:id="rId36"/>
    <p:sldId id="353" r:id="rId37"/>
    <p:sldId id="355" r:id="rId38"/>
    <p:sldId id="360" r:id="rId39"/>
    <p:sldId id="361" r:id="rId40"/>
    <p:sldId id="362" r:id="rId41"/>
    <p:sldId id="366" r:id="rId42"/>
    <p:sldId id="320" r:id="rId43"/>
    <p:sldId id="368" r:id="rId44"/>
    <p:sldId id="373" r:id="rId45"/>
    <p:sldId id="374" r:id="rId46"/>
    <p:sldId id="278" r:id="rId47"/>
  </p:sldIdLst>
  <p:sldSz cx="9144000" cy="5143500" type="screen16x9"/>
  <p:notesSz cx="6858000" cy="9144000"/>
  <p:embeddedFontLst>
    <p:embeddedFont>
      <p:font typeface="Advent Pro SemiBold" panose="020B0604020202020204" charset="0"/>
      <p:regular r:id="rId49"/>
      <p:bold r:id="rId50"/>
    </p:embeddedFont>
    <p:embeddedFont>
      <p:font typeface="Bahnschrift" panose="020B0502040204020203" pitchFamily="34" charset="0"/>
      <p:regular r:id="rId51"/>
      <p:bold r:id="rId52"/>
    </p:embeddedFont>
    <p:embeddedFont>
      <p:font typeface="Bahnschrift SemiCondensed" panose="020B0502040204020203" pitchFamily="34" charset="0"/>
      <p:regular r:id="rId53"/>
      <p:bold r:id="rId54"/>
    </p:embeddedFont>
    <p:embeddedFont>
      <p:font typeface="Bahnschrift SemiLight SemiConde" panose="020B0502040204020203" pitchFamily="34" charset="0"/>
      <p:regular r:id="rId55"/>
    </p:embeddedFont>
    <p:embeddedFont>
      <p:font typeface="Calibri" panose="020F0502020204030204" pitchFamily="34" charset="0"/>
      <p:regular r:id="rId56"/>
      <p:bold r:id="rId57"/>
      <p:italic r:id="rId58"/>
      <p:boldItalic r:id="rId59"/>
    </p:embeddedFont>
    <p:embeddedFont>
      <p:font typeface="Cambria Math" panose="02040503050406030204" pitchFamily="18" charset="0"/>
      <p:regular r:id="rId60"/>
    </p:embeddedFont>
    <p:embeddedFont>
      <p:font typeface="Fira Sans Condensed Medium" panose="020B0604020202020204" charset="0"/>
      <p:regular r:id="rId61"/>
      <p:bold r:id="rId62"/>
      <p:italic r:id="rId63"/>
      <p:boldItalic r:id="rId64"/>
    </p:embeddedFont>
    <p:embeddedFont>
      <p:font typeface="Maven Pro" panose="020B0604020202020204" charset="0"/>
      <p:regular r:id="rId65"/>
      <p:bold r:id="rId66"/>
    </p:embeddedFont>
    <p:embeddedFont>
      <p:font typeface="Proxima Nova" panose="020B0604020202020204" charset="0"/>
      <p:regular r:id="rId67"/>
      <p:bold r:id="rId68"/>
      <p:italic r:id="rId69"/>
      <p:boldItalic r:id="rId70"/>
    </p:embeddedFont>
    <p:embeddedFont>
      <p:font typeface="Roboto" panose="02000000000000000000" pitchFamily="2" charset="0"/>
      <p:regular r:id="rId71"/>
      <p:bold r:id="rId72"/>
      <p:italic r:id="rId73"/>
      <p:boldItalic r:id="rId74"/>
    </p:embeddedFont>
    <p:embeddedFont>
      <p:font typeface="Share Tech" panose="020B0604020202020204" charset="0"/>
      <p:regular r:id="rId75"/>
    </p:embeddedFont>
    <p:embeddedFont>
      <p:font typeface="Tahoma" panose="020B0604030504040204" pitchFamily="34" charset="0"/>
      <p:regular r:id="rId76"/>
      <p:bold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Đinh Hữu Phúc Trung" initials="ĐHPT" lastIdx="4" clrIdx="0">
    <p:extLst>
      <p:ext uri="{19B8F6BF-5375-455C-9EA6-DF929625EA0E}">
        <p15:presenceInfo xmlns:p15="http://schemas.microsoft.com/office/powerpoint/2012/main" userId="Đinh Hữu Phúc Trung" providerId="None"/>
      </p:ext>
    </p:extLst>
  </p:cmAuthor>
  <p:cmAuthor id="2" name="Guest User" initials="GU" lastIdx="1" clrIdx="1">
    <p:extLst>
      <p:ext uri="{19B8F6BF-5375-455C-9EA6-DF929625EA0E}">
        <p15:presenceInfo xmlns:p15="http://schemas.microsoft.com/office/powerpoint/2012/main" userId="S::urn:spo:anon#4e2e4de2a06e433447a7d96e10993238afb7282feff69fa74479453a38c11b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0096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D790CB-17E7-7F45-FE2E-45E5A4A46951}" v="126" dt="2021-06-22T03:46:35.196"/>
    <p1510:client id="{519F02F6-4575-473F-8348-E7BC05C6EEF9}" v="13420" dt="2021-06-22T04:56:00.346"/>
    <p1510:client id="{A253226A-85CD-7058-50AE-2AAFBC30A147}" v="412" dt="2021-06-21T22:00:14.373"/>
    <p1510:client id="{E2AA0B07-A55A-4D0A-BED1-A9A8C506F6DE}" v="15088" dt="2021-06-23T15:48:32.304"/>
  </p1510:revLst>
</p1510:revInfo>
</file>

<file path=ppt/tableStyles.xml><?xml version="1.0" encoding="utf-8"?>
<a:tblStyleLst xmlns:a="http://schemas.openxmlformats.org/drawingml/2006/main" def="{311EEB2D-796F-4CF0-8B40-DD92932D4D84}">
  <a:tblStyle styleId="{311EEB2D-796F-4CF0-8B40-DD92932D4D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222" autoAdjust="0"/>
    <p:restoredTop sz="94660"/>
  </p:normalViewPr>
  <p:slideViewPr>
    <p:cSldViewPr snapToGrid="0">
      <p:cViewPr varScale="1">
        <p:scale>
          <a:sx n="103" d="100"/>
          <a:sy n="103" d="100"/>
        </p:scale>
        <p:origin x="221" y="8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5.fntdata"/><Relationship Id="rId68" Type="http://schemas.openxmlformats.org/officeDocument/2006/relationships/font" Target="fonts/font20.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5.fntdata"/><Relationship Id="rId58" Type="http://schemas.openxmlformats.org/officeDocument/2006/relationships/font" Target="fonts/font10.fntdata"/><Relationship Id="rId74" Type="http://schemas.openxmlformats.org/officeDocument/2006/relationships/font" Target="fonts/font26.fntdata"/><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3.fntdata"/><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font" Target="fonts/font29.fntdata"/><Relationship Id="rId8" Type="http://schemas.openxmlformats.org/officeDocument/2006/relationships/slide" Target="slides/slide6.xml"/><Relationship Id="rId51" Type="http://schemas.openxmlformats.org/officeDocument/2006/relationships/font" Target="fonts/font3.fntdata"/><Relationship Id="rId72" Type="http://schemas.openxmlformats.org/officeDocument/2006/relationships/font" Target="fonts/font24.fntdata"/><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font" Target="fonts/font27.fntdata"/><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font" Target="fonts/font25.fntdata"/><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font" Target="fonts/font28.fntdata"/><Relationship Id="rId7" Type="http://schemas.openxmlformats.org/officeDocument/2006/relationships/slide" Target="slides/slide5.xml"/><Relationship Id="rId71" Type="http://schemas.openxmlformats.org/officeDocument/2006/relationships/font" Target="fonts/font2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8.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20T10:29:36.731" idx="1">
    <p:pos x="10" y="10"/>
    <p:text>Xem lại slide này</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6-20T23:19:17.607" idx="3">
    <p:pos x="10" y="10"/>
    <p:text>rút gọn lại</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ionlock.vn/cam-bien-van-tay-la-gi/#Cam_Bien_Quang_Hoc"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konsyse.com/articles/fingerprint-scanners-101-capacitive-vs-optical-vs-ultrasonic/"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dulieu.tailieuhoctap.vn/books/luan-van-de-tai/luan-van-de-tai-cao-hoc/file_goc_775966.pdf"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bias.csr.unibo.it/research/biolab/sfinge.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ionlock.vn/danh-muc/khoa-cua-van-tay/"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lionlock.vn/danh-muc/may-cham-con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3"/>
        <p:cNvGrpSpPr/>
        <p:nvPr/>
      </p:nvGrpSpPr>
      <p:grpSpPr>
        <a:xfrm>
          <a:off x="0" y="0"/>
          <a:ext cx="0" cy="0"/>
          <a:chOff x="0" y="0"/>
          <a:chExt cx="0" cy="0"/>
        </a:xfrm>
      </p:grpSpPr>
      <p:sp>
        <p:nvSpPr>
          <p:cNvPr id="13784" name="Google Shape;13784;g70e1a7781e_1_25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5" name="Google Shape;13785;g70e1a7781e_1_25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err="1"/>
              <a:t>Cảm</a:t>
            </a:r>
            <a:r>
              <a:rPr lang="en-US"/>
              <a:t> </a:t>
            </a:r>
            <a:r>
              <a:rPr lang="en-US" err="1"/>
              <a:t>biến</a:t>
            </a:r>
            <a:r>
              <a:rPr lang="en-US"/>
              <a:t> </a:t>
            </a:r>
            <a:r>
              <a:rPr lang="en-US" err="1"/>
              <a:t>quang</a:t>
            </a:r>
            <a:r>
              <a:rPr lang="en-US"/>
              <a:t> </a:t>
            </a:r>
            <a:r>
              <a:rPr lang="en-US" err="1"/>
              <a:t>học</a:t>
            </a:r>
            <a:r>
              <a:rPr lang="en-US"/>
              <a:t> </a:t>
            </a:r>
            <a:r>
              <a:rPr lang="en-US" err="1"/>
              <a:t>sử</a:t>
            </a:r>
            <a:r>
              <a:rPr lang="en-US"/>
              <a:t> </a:t>
            </a:r>
            <a:r>
              <a:rPr lang="en-US" err="1"/>
              <a:t>dụng</a:t>
            </a:r>
            <a:r>
              <a:rPr lang="en-US"/>
              <a:t> </a:t>
            </a:r>
            <a:r>
              <a:rPr lang="en-US" err="1"/>
              <a:t>nguyên</a:t>
            </a:r>
            <a:r>
              <a:rPr lang="en-US"/>
              <a:t> </a:t>
            </a:r>
            <a:r>
              <a:rPr lang="en-US" err="1"/>
              <a:t>lý</a:t>
            </a:r>
            <a:r>
              <a:rPr lang="en-US"/>
              <a:t> </a:t>
            </a:r>
            <a:r>
              <a:rPr lang="en-US" err="1"/>
              <a:t>phản</a:t>
            </a:r>
            <a:r>
              <a:rPr lang="en-US"/>
              <a:t> </a:t>
            </a:r>
            <a:r>
              <a:rPr lang="en-US" err="1"/>
              <a:t>xa</a:t>
            </a:r>
            <a:r>
              <a:rPr lang="en-US"/>
              <a:t> </a:t>
            </a:r>
            <a:r>
              <a:rPr lang="en-US" err="1"/>
              <a:t>toàn</a:t>
            </a:r>
            <a:r>
              <a:rPr lang="en-US"/>
              <a:t> </a:t>
            </a:r>
            <a:r>
              <a:rPr lang="en-US" err="1"/>
              <a:t>phần</a:t>
            </a:r>
            <a:r>
              <a:rPr lang="en-US"/>
              <a:t> (</a:t>
            </a:r>
            <a:r>
              <a:rPr lang="en-US" err="1"/>
              <a:t>những</a:t>
            </a:r>
            <a:r>
              <a:rPr lang="en-US"/>
              <a:t> </a:t>
            </a:r>
            <a:r>
              <a:rPr lang="en-US" err="1"/>
              <a:t>phần</a:t>
            </a:r>
            <a:r>
              <a:rPr lang="en-US"/>
              <a:t> đ</a:t>
            </a:r>
            <a:r>
              <a:rPr lang="vi-VN"/>
              <a:t>ư</a:t>
            </a:r>
            <a:r>
              <a:rPr lang="en-US" err="1"/>
              <a:t>ợc</a:t>
            </a:r>
            <a:r>
              <a:rPr lang="en-US"/>
              <a:t> </a:t>
            </a:r>
            <a:r>
              <a:rPr lang="en-US" err="1"/>
              <a:t>vân</a:t>
            </a:r>
            <a:r>
              <a:rPr lang="en-US"/>
              <a:t> </a:t>
            </a:r>
            <a:r>
              <a:rPr lang="en-US" err="1"/>
              <a:t>tay</a:t>
            </a:r>
            <a:r>
              <a:rPr lang="en-US"/>
              <a:t> </a:t>
            </a:r>
            <a:r>
              <a:rPr lang="en-US" err="1"/>
              <a:t>chạm</a:t>
            </a:r>
            <a:r>
              <a:rPr lang="en-US"/>
              <a:t> </a:t>
            </a:r>
            <a:r>
              <a:rPr lang="en-US" err="1"/>
              <a:t>vào</a:t>
            </a:r>
            <a:r>
              <a:rPr lang="en-US"/>
              <a:t> sẽ </a:t>
            </a:r>
            <a:r>
              <a:rPr lang="en-US" err="1"/>
              <a:t>hấp</a:t>
            </a:r>
            <a:r>
              <a:rPr lang="en-US"/>
              <a:t> </a:t>
            </a:r>
            <a:r>
              <a:rPr lang="en-US" err="1"/>
              <a:t>thụ</a:t>
            </a:r>
            <a:r>
              <a:rPr lang="en-US"/>
              <a:t> </a:t>
            </a:r>
            <a:r>
              <a:rPr lang="en-US" err="1"/>
              <a:t>ánh</a:t>
            </a:r>
            <a:r>
              <a:rPr lang="en-US"/>
              <a:t> </a:t>
            </a:r>
            <a:r>
              <a:rPr lang="en-US" err="1"/>
              <a:t>sáng</a:t>
            </a:r>
            <a:r>
              <a:rPr lang="en-US"/>
              <a:t>, </a:t>
            </a:r>
            <a:r>
              <a:rPr lang="en-US" err="1"/>
              <a:t>những</a:t>
            </a:r>
            <a:r>
              <a:rPr lang="en-US"/>
              <a:t> </a:t>
            </a:r>
            <a:r>
              <a:rPr lang="en-US" err="1"/>
              <a:t>phần</a:t>
            </a:r>
            <a:r>
              <a:rPr lang="en-US"/>
              <a:t> </a:t>
            </a:r>
            <a:r>
              <a:rPr lang="en-US" err="1"/>
              <a:t>không</a:t>
            </a:r>
            <a:r>
              <a:rPr lang="en-US"/>
              <a:t> đ</a:t>
            </a:r>
            <a:r>
              <a:rPr lang="vi-VN"/>
              <a:t>ư</a:t>
            </a:r>
            <a:r>
              <a:rPr lang="en-US" err="1"/>
              <a:t>ợc</a:t>
            </a:r>
            <a:r>
              <a:rPr lang="en-US"/>
              <a:t> </a:t>
            </a:r>
            <a:r>
              <a:rPr lang="en-US" err="1"/>
              <a:t>chạm</a:t>
            </a:r>
            <a:r>
              <a:rPr lang="en-US"/>
              <a:t> sẽ </a:t>
            </a:r>
            <a:r>
              <a:rPr lang="en-US" err="1"/>
              <a:t>phản</a:t>
            </a:r>
            <a:r>
              <a:rPr lang="en-US"/>
              <a:t> </a:t>
            </a:r>
            <a:r>
              <a:rPr lang="en-US" err="1"/>
              <a:t>xạ</a:t>
            </a:r>
            <a:r>
              <a:rPr lang="en-US"/>
              <a:t> </a:t>
            </a:r>
            <a:r>
              <a:rPr lang="en-US" err="1"/>
              <a:t>lại</a:t>
            </a:r>
            <a:r>
              <a:rPr lang="en-US"/>
              <a:t>)</a:t>
            </a:r>
          </a:p>
          <a:p>
            <a:pPr marL="171450" lvl="0" indent="-171450" algn="l" rtl="0">
              <a:spcBef>
                <a:spcPts val="0"/>
              </a:spcBef>
              <a:spcAft>
                <a:spcPts val="0"/>
              </a:spcAft>
            </a:pPr>
            <a:r>
              <a:rPr lang="en-US" err="1"/>
              <a:t>Cảm</a:t>
            </a:r>
            <a:r>
              <a:rPr lang="en-US"/>
              <a:t> </a:t>
            </a:r>
            <a:r>
              <a:rPr lang="en-US" err="1"/>
              <a:t>biến</a:t>
            </a:r>
            <a:r>
              <a:rPr lang="en-US"/>
              <a:t> </a:t>
            </a:r>
            <a:r>
              <a:rPr lang="en-US" err="1"/>
              <a:t>điện</a:t>
            </a:r>
            <a:r>
              <a:rPr lang="en-US"/>
              <a:t> dung </a:t>
            </a:r>
            <a:r>
              <a:rPr lang="en-US" err="1"/>
              <a:t>hoạt</a:t>
            </a:r>
            <a:r>
              <a:rPr lang="en-US"/>
              <a:t> </a:t>
            </a:r>
            <a:r>
              <a:rPr lang="en-US" err="1"/>
              <a:t>động</a:t>
            </a:r>
            <a:r>
              <a:rPr lang="en-US"/>
              <a:t> t</a:t>
            </a:r>
            <a:r>
              <a:rPr lang="vi-VN"/>
              <a:t>ư</a:t>
            </a:r>
            <a:r>
              <a:rPr lang="en-US" err="1"/>
              <a:t>ơng</a:t>
            </a:r>
            <a:r>
              <a:rPr lang="en-US"/>
              <a:t> </a:t>
            </a:r>
            <a:r>
              <a:rPr lang="en-US" err="1"/>
              <a:t>tự</a:t>
            </a:r>
            <a:r>
              <a:rPr lang="en-US"/>
              <a:t> </a:t>
            </a:r>
            <a:r>
              <a:rPr lang="en-US" err="1"/>
              <a:t>nh</a:t>
            </a:r>
            <a:r>
              <a:rPr lang="vi-VN"/>
              <a:t>ư</a:t>
            </a:r>
            <a:r>
              <a:rPr lang="en-US"/>
              <a:t> </a:t>
            </a:r>
            <a:r>
              <a:rPr lang="en-US" err="1"/>
              <a:t>cách</a:t>
            </a:r>
            <a:r>
              <a:rPr lang="en-US"/>
              <a:t> </a:t>
            </a:r>
            <a:r>
              <a:rPr lang="en-US" err="1"/>
              <a:t>màn</a:t>
            </a:r>
            <a:r>
              <a:rPr lang="en-US"/>
              <a:t> hình </a:t>
            </a:r>
            <a:r>
              <a:rPr lang="en-US" err="1"/>
              <a:t>cảm</a:t>
            </a:r>
            <a:r>
              <a:rPr lang="en-US"/>
              <a:t> </a:t>
            </a:r>
            <a:r>
              <a:rPr lang="en-US" err="1"/>
              <a:t>ứng</a:t>
            </a:r>
            <a:r>
              <a:rPr lang="en-US"/>
              <a:t> </a:t>
            </a:r>
            <a:r>
              <a:rPr lang="en-US" err="1"/>
              <a:t>hoạt</a:t>
            </a:r>
            <a:r>
              <a:rPr lang="en-US"/>
              <a:t> </a:t>
            </a:r>
            <a:r>
              <a:rPr lang="en-US" err="1"/>
              <a:t>động</a:t>
            </a:r>
            <a:r>
              <a:rPr lang="en-US"/>
              <a:t>, </a:t>
            </a:r>
            <a:r>
              <a:rPr lang="en-US" err="1"/>
              <a:t>tuy</a:t>
            </a:r>
            <a:r>
              <a:rPr lang="en-US"/>
              <a:t> </a:t>
            </a:r>
            <a:r>
              <a:rPr lang="en-US" err="1"/>
              <a:t>nhiên</a:t>
            </a:r>
            <a:r>
              <a:rPr lang="en-US"/>
              <a:t> </a:t>
            </a:r>
            <a:r>
              <a:rPr lang="en-US" err="1"/>
              <a:t>độ</a:t>
            </a:r>
            <a:r>
              <a:rPr lang="en-US"/>
              <a:t> </a:t>
            </a:r>
            <a:r>
              <a:rPr lang="en-US" err="1"/>
              <a:t>nhạy</a:t>
            </a:r>
            <a:r>
              <a:rPr lang="en-US"/>
              <a:t> và </a:t>
            </a:r>
            <a:r>
              <a:rPr lang="en-US" err="1"/>
              <a:t>độ</a:t>
            </a:r>
            <a:r>
              <a:rPr lang="en-US"/>
              <a:t> chi </a:t>
            </a:r>
            <a:r>
              <a:rPr lang="en-US" err="1"/>
              <a:t>tiết</a:t>
            </a:r>
            <a:r>
              <a:rPr lang="en-US"/>
              <a:t> </a:t>
            </a:r>
            <a:r>
              <a:rPr lang="en-US" err="1"/>
              <a:t>cao</a:t>
            </a:r>
            <a:r>
              <a:rPr lang="en-US"/>
              <a:t> h</a:t>
            </a:r>
            <a:r>
              <a:rPr lang="vi-VN"/>
              <a:t>ơ</a:t>
            </a:r>
            <a:r>
              <a:rPr lang="en-US"/>
              <a:t>n </a:t>
            </a:r>
            <a:r>
              <a:rPr lang="en-US" err="1"/>
              <a:t>rất</a:t>
            </a:r>
            <a:r>
              <a:rPr lang="en-US"/>
              <a:t> </a:t>
            </a:r>
            <a:r>
              <a:rPr lang="en-US" err="1"/>
              <a:t>nhiều</a:t>
            </a:r>
            <a:r>
              <a:rPr lang="en-US"/>
              <a:t>.</a:t>
            </a:r>
          </a:p>
          <a:p>
            <a:pPr marL="171450" lvl="0" indent="-171450" algn="l" rtl="0">
              <a:spcBef>
                <a:spcPts val="0"/>
              </a:spcBef>
              <a:spcAft>
                <a:spcPts val="0"/>
              </a:spcAft>
            </a:pPr>
            <a:r>
              <a:rPr lang="en-US" err="1"/>
              <a:t>Cảm</a:t>
            </a:r>
            <a:r>
              <a:rPr lang="en-US"/>
              <a:t> </a:t>
            </a:r>
            <a:r>
              <a:rPr lang="en-US" err="1"/>
              <a:t>biến</a:t>
            </a:r>
            <a:r>
              <a:rPr lang="en-US"/>
              <a:t> </a:t>
            </a:r>
            <a:r>
              <a:rPr lang="en-US" err="1"/>
              <a:t>quang</a:t>
            </a:r>
            <a:r>
              <a:rPr lang="en-US"/>
              <a:t> </a:t>
            </a:r>
            <a:r>
              <a:rPr lang="en-US" err="1"/>
              <a:t>học</a:t>
            </a:r>
            <a:r>
              <a:rPr lang="en-US"/>
              <a:t> và </a:t>
            </a:r>
            <a:r>
              <a:rPr lang="en-US" err="1"/>
              <a:t>siêu</a:t>
            </a:r>
            <a:r>
              <a:rPr lang="en-US"/>
              <a:t> </a:t>
            </a:r>
            <a:r>
              <a:rPr lang="en-US" err="1"/>
              <a:t>âm</a:t>
            </a:r>
            <a:r>
              <a:rPr lang="en-US"/>
              <a:t> </a:t>
            </a:r>
            <a:r>
              <a:rPr lang="en-US" err="1"/>
              <a:t>có</a:t>
            </a:r>
            <a:r>
              <a:rPr lang="en-US"/>
              <a:t> </a:t>
            </a:r>
            <a:r>
              <a:rPr lang="en-US" err="1"/>
              <a:t>thể</a:t>
            </a:r>
            <a:r>
              <a:rPr lang="en-US"/>
              <a:t> </a:t>
            </a:r>
            <a:r>
              <a:rPr lang="en-US" err="1"/>
              <a:t>tích</a:t>
            </a:r>
            <a:r>
              <a:rPr lang="en-US"/>
              <a:t> hợp d</a:t>
            </a:r>
            <a:r>
              <a:rPr lang="vi-VN"/>
              <a:t>ư</a:t>
            </a:r>
            <a:r>
              <a:rPr lang="en-US" err="1"/>
              <a:t>ới</a:t>
            </a:r>
            <a:r>
              <a:rPr lang="en-US"/>
              <a:t> </a:t>
            </a:r>
            <a:r>
              <a:rPr lang="en-US" err="1"/>
              <a:t>màn</a:t>
            </a:r>
            <a:r>
              <a:rPr lang="en-US"/>
              <a:t> hình, </a:t>
            </a:r>
            <a:r>
              <a:rPr lang="en-US" err="1"/>
              <a:t>cảm</a:t>
            </a:r>
            <a:r>
              <a:rPr lang="en-US"/>
              <a:t> </a:t>
            </a:r>
            <a:r>
              <a:rPr lang="en-US" err="1"/>
              <a:t>biến</a:t>
            </a:r>
            <a:r>
              <a:rPr lang="en-US"/>
              <a:t> </a:t>
            </a:r>
            <a:r>
              <a:rPr lang="en-US" err="1"/>
              <a:t>điện</a:t>
            </a:r>
            <a:r>
              <a:rPr lang="en-US"/>
              <a:t> dung </a:t>
            </a:r>
            <a:r>
              <a:rPr lang="en-US" err="1"/>
              <a:t>thì</a:t>
            </a:r>
            <a:r>
              <a:rPr lang="en-US"/>
              <a:t> </a:t>
            </a:r>
            <a:r>
              <a:rPr lang="en-US" err="1"/>
              <a:t>không</a:t>
            </a:r>
            <a:r>
              <a:rPr lang="en-US"/>
              <a:t>.</a:t>
            </a:r>
          </a:p>
          <a:p>
            <a:pPr marL="171450" lvl="0" indent="-171450" algn="l" rtl="0">
              <a:spcBef>
                <a:spcPts val="0"/>
              </a:spcBef>
              <a:spcAft>
                <a:spcPts val="0"/>
              </a:spcAft>
            </a:pPr>
            <a:r>
              <a:rPr lang="en-US" err="1"/>
              <a:t>Cảm</a:t>
            </a:r>
            <a:r>
              <a:rPr lang="en-US"/>
              <a:t> </a:t>
            </a:r>
            <a:r>
              <a:rPr lang="en-US" err="1"/>
              <a:t>biến</a:t>
            </a:r>
            <a:r>
              <a:rPr lang="en-US"/>
              <a:t> </a:t>
            </a:r>
            <a:r>
              <a:rPr lang="en-US" err="1"/>
              <a:t>siêu</a:t>
            </a:r>
            <a:r>
              <a:rPr lang="en-US"/>
              <a:t> </a:t>
            </a:r>
            <a:r>
              <a:rPr lang="en-US" err="1"/>
              <a:t>âm</a:t>
            </a:r>
            <a:r>
              <a:rPr lang="en-US"/>
              <a:t> </a:t>
            </a:r>
            <a:r>
              <a:rPr lang="en-US" err="1"/>
              <a:t>vẫn</a:t>
            </a:r>
            <a:r>
              <a:rPr lang="en-US"/>
              <a:t> </a:t>
            </a:r>
            <a:r>
              <a:rPr lang="en-US" err="1"/>
              <a:t>hoạt</a:t>
            </a:r>
            <a:r>
              <a:rPr lang="en-US"/>
              <a:t> </a:t>
            </a:r>
            <a:r>
              <a:rPr lang="en-US" err="1"/>
              <a:t>động</a:t>
            </a:r>
            <a:r>
              <a:rPr lang="en-US"/>
              <a:t> </a:t>
            </a:r>
            <a:r>
              <a:rPr lang="en-US" err="1"/>
              <a:t>tốt</a:t>
            </a:r>
            <a:r>
              <a:rPr lang="en-US"/>
              <a:t> </a:t>
            </a:r>
            <a:r>
              <a:rPr lang="en-US" err="1"/>
              <a:t>với</a:t>
            </a:r>
            <a:r>
              <a:rPr lang="en-US"/>
              <a:t> </a:t>
            </a:r>
            <a:r>
              <a:rPr lang="en-US" err="1"/>
              <a:t>ngón</a:t>
            </a:r>
            <a:r>
              <a:rPr lang="en-US"/>
              <a:t> </a:t>
            </a:r>
            <a:r>
              <a:rPr lang="en-US" err="1"/>
              <a:t>tay</a:t>
            </a:r>
            <a:r>
              <a:rPr lang="en-US"/>
              <a:t> </a:t>
            </a:r>
            <a:r>
              <a:rPr lang="en-US" err="1"/>
              <a:t>bị</a:t>
            </a:r>
            <a:r>
              <a:rPr lang="en-US"/>
              <a:t> </a:t>
            </a:r>
            <a:r>
              <a:rPr lang="vi-VN"/>
              <a:t>ư</a:t>
            </a:r>
            <a:r>
              <a:rPr lang="en-US" err="1"/>
              <a:t>ớt</a:t>
            </a:r>
            <a:r>
              <a:rPr lang="en-US"/>
              <a:t>, 2 </a:t>
            </a:r>
            <a:r>
              <a:rPr lang="en-US" err="1"/>
              <a:t>loại</a:t>
            </a:r>
            <a:r>
              <a:rPr lang="en-US"/>
              <a:t> </a:t>
            </a:r>
            <a:r>
              <a:rPr lang="en-US" err="1"/>
              <a:t>còn</a:t>
            </a:r>
            <a:r>
              <a:rPr lang="en-US"/>
              <a:t> </a:t>
            </a:r>
            <a:r>
              <a:rPr lang="en-US" err="1"/>
              <a:t>lại</a:t>
            </a:r>
            <a:r>
              <a:rPr lang="en-US"/>
              <a:t> </a:t>
            </a:r>
            <a:r>
              <a:rPr lang="en-US" err="1"/>
              <a:t>thì</a:t>
            </a:r>
            <a:r>
              <a:rPr lang="en-US"/>
              <a:t> </a:t>
            </a:r>
            <a:r>
              <a:rPr lang="en-US" err="1"/>
              <a:t>không</a:t>
            </a:r>
            <a:endParaRPr lang="en-US"/>
          </a:p>
          <a:p>
            <a:pPr marL="171450" lvl="0" indent="-171450" algn="l" rtl="0">
              <a:spcBef>
                <a:spcPts val="0"/>
              </a:spcBef>
              <a:spcAft>
                <a:spcPts val="0"/>
              </a:spcAft>
            </a:pPr>
            <a:r>
              <a:rPr lang="en-US" err="1"/>
              <a:t>Tốc</a:t>
            </a:r>
            <a:r>
              <a:rPr lang="en-US"/>
              <a:t> </a:t>
            </a:r>
            <a:r>
              <a:rPr lang="en-US" err="1"/>
              <a:t>độ</a:t>
            </a:r>
            <a:r>
              <a:rPr lang="en-US"/>
              <a:t> </a:t>
            </a:r>
            <a:r>
              <a:rPr lang="en-US" err="1"/>
              <a:t>quét</a:t>
            </a:r>
            <a:r>
              <a:rPr lang="en-US"/>
              <a:t>: </a:t>
            </a:r>
            <a:r>
              <a:rPr lang="en-US" err="1"/>
              <a:t>quang</a:t>
            </a:r>
            <a:r>
              <a:rPr lang="en-US"/>
              <a:t> </a:t>
            </a:r>
            <a:r>
              <a:rPr lang="en-US" err="1"/>
              <a:t>học</a:t>
            </a:r>
            <a:r>
              <a:rPr lang="en-US"/>
              <a:t> &lt; </a:t>
            </a:r>
            <a:r>
              <a:rPr lang="en-US" err="1"/>
              <a:t>siêu</a:t>
            </a:r>
            <a:r>
              <a:rPr lang="en-US"/>
              <a:t> </a:t>
            </a:r>
            <a:r>
              <a:rPr lang="en-US" err="1"/>
              <a:t>âm</a:t>
            </a:r>
            <a:r>
              <a:rPr lang="en-US"/>
              <a:t> &lt; </a:t>
            </a:r>
            <a:r>
              <a:rPr lang="en-US" err="1"/>
              <a:t>điện</a:t>
            </a:r>
            <a:r>
              <a:rPr lang="en-US"/>
              <a:t> dung</a:t>
            </a:r>
          </a:p>
          <a:p>
            <a:pPr marL="171450" lvl="0" indent="-171450" algn="l" rtl="0">
              <a:spcBef>
                <a:spcPts val="0"/>
              </a:spcBef>
              <a:spcAft>
                <a:spcPts val="0"/>
              </a:spcAft>
            </a:pPr>
            <a:r>
              <a:rPr lang="en-US" err="1"/>
              <a:t>Độ</a:t>
            </a:r>
            <a:r>
              <a:rPr lang="en-US"/>
              <a:t> </a:t>
            </a:r>
            <a:r>
              <a:rPr lang="en-US" err="1"/>
              <a:t>bảo</a:t>
            </a:r>
            <a:r>
              <a:rPr lang="en-US"/>
              <a:t> </a:t>
            </a:r>
            <a:r>
              <a:rPr lang="en-US" err="1"/>
              <a:t>mật</a:t>
            </a:r>
            <a:r>
              <a:rPr lang="en-US"/>
              <a:t>: </a:t>
            </a:r>
            <a:r>
              <a:rPr lang="en-US" err="1"/>
              <a:t>quang</a:t>
            </a:r>
            <a:r>
              <a:rPr lang="en-US"/>
              <a:t> </a:t>
            </a:r>
            <a:r>
              <a:rPr lang="en-US" err="1"/>
              <a:t>học</a:t>
            </a:r>
            <a:r>
              <a:rPr lang="en-US"/>
              <a:t> &lt; </a:t>
            </a:r>
            <a:r>
              <a:rPr lang="en-US" err="1"/>
              <a:t>điện</a:t>
            </a:r>
            <a:r>
              <a:rPr lang="en-US"/>
              <a:t> dung &lt; </a:t>
            </a:r>
            <a:r>
              <a:rPr lang="en-US" err="1"/>
              <a:t>siêu</a:t>
            </a:r>
            <a:r>
              <a:rPr lang="en-US"/>
              <a:t> </a:t>
            </a:r>
            <a:r>
              <a:rPr lang="en-US" err="1"/>
              <a:t>âm</a:t>
            </a: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err="1">
                <a:solidFill>
                  <a:schemeClr val="tx1">
                    <a:lumMod val="50000"/>
                  </a:schemeClr>
                </a:solidFill>
                <a:latin typeface="Maven Pro" panose="020B0604020202020204" charset="0"/>
              </a:rPr>
              <a:t>Sử</a:t>
            </a:r>
            <a:r>
              <a:rPr lang="en-US" sz="1100">
                <a:solidFill>
                  <a:schemeClr val="tx1">
                    <a:lumMod val="50000"/>
                  </a:schemeClr>
                </a:solidFill>
                <a:latin typeface="Maven Pro" panose="020B0604020202020204" charset="0"/>
              </a:rPr>
              <a:t> </a:t>
            </a:r>
            <a:r>
              <a:rPr lang="en-US" sz="1100" err="1">
                <a:solidFill>
                  <a:schemeClr val="tx1">
                    <a:lumMod val="50000"/>
                  </a:schemeClr>
                </a:solidFill>
                <a:latin typeface="Maven Pro" panose="020B0604020202020204" charset="0"/>
              </a:rPr>
              <a:t>dụng</a:t>
            </a:r>
            <a:r>
              <a:rPr lang="en-US" sz="1100">
                <a:solidFill>
                  <a:schemeClr val="tx1">
                    <a:lumMod val="50000"/>
                  </a:schemeClr>
                </a:solidFill>
                <a:latin typeface="Maven Pro" panose="020B0604020202020204" charset="0"/>
              </a:rPr>
              <a:t> camera </a:t>
            </a:r>
            <a:r>
              <a:rPr lang="en-US" sz="1100" err="1">
                <a:solidFill>
                  <a:schemeClr val="tx1">
                    <a:lumMod val="50000"/>
                  </a:schemeClr>
                </a:solidFill>
                <a:latin typeface="Maven Pro" panose="020B0604020202020204" charset="0"/>
              </a:rPr>
              <a:t>để</a:t>
            </a:r>
            <a:r>
              <a:rPr lang="en-US" sz="1100">
                <a:solidFill>
                  <a:schemeClr val="tx1">
                    <a:lumMod val="50000"/>
                  </a:schemeClr>
                </a:solidFill>
                <a:latin typeface="Maven Pro" panose="020B0604020202020204" charset="0"/>
              </a:rPr>
              <a:t> </a:t>
            </a:r>
            <a:r>
              <a:rPr lang="en-US" sz="1100" err="1">
                <a:solidFill>
                  <a:schemeClr val="tx1">
                    <a:lumMod val="50000"/>
                  </a:schemeClr>
                </a:solidFill>
                <a:latin typeface="Maven Pro" panose="020B0604020202020204" charset="0"/>
              </a:rPr>
              <a:t>ghi</a:t>
            </a:r>
            <a:r>
              <a:rPr lang="en-US" sz="1100">
                <a:solidFill>
                  <a:schemeClr val="tx1">
                    <a:lumMod val="50000"/>
                  </a:schemeClr>
                </a:solidFill>
                <a:latin typeface="Maven Pro" panose="020B0604020202020204" charset="0"/>
              </a:rPr>
              <a:t> </a:t>
            </a:r>
            <a:r>
              <a:rPr lang="en-US" sz="1100" err="1">
                <a:solidFill>
                  <a:schemeClr val="tx1">
                    <a:lumMod val="50000"/>
                  </a:schemeClr>
                </a:solidFill>
                <a:latin typeface="Maven Pro" panose="020B0604020202020204" charset="0"/>
              </a:rPr>
              <a:t>lại</a:t>
            </a:r>
            <a:r>
              <a:rPr lang="en-US" sz="1100">
                <a:solidFill>
                  <a:schemeClr val="tx1">
                    <a:lumMod val="50000"/>
                  </a:schemeClr>
                </a:solidFill>
                <a:latin typeface="Maven Pro" panose="020B0604020202020204" charset="0"/>
              </a:rPr>
              <a:t> hình </a:t>
            </a:r>
            <a:r>
              <a:rPr lang="en-US" sz="1100" err="1">
                <a:solidFill>
                  <a:schemeClr val="tx1">
                    <a:lumMod val="50000"/>
                  </a:schemeClr>
                </a:solidFill>
                <a:latin typeface="Maven Pro" panose="020B0604020202020204" charset="0"/>
              </a:rPr>
              <a:t>ảnh</a:t>
            </a:r>
            <a:r>
              <a:rPr lang="en-US" sz="1100">
                <a:solidFill>
                  <a:schemeClr val="tx1">
                    <a:lumMod val="50000"/>
                  </a:schemeClr>
                </a:solidFill>
                <a:latin typeface="Maven Pro" panose="020B0604020202020204" charset="0"/>
              </a:rPr>
              <a:t> </a:t>
            </a:r>
            <a:r>
              <a:rPr lang="en-US" sz="1100" err="1">
                <a:solidFill>
                  <a:schemeClr val="tx1">
                    <a:lumMod val="50000"/>
                  </a:schemeClr>
                </a:solidFill>
                <a:latin typeface="Maven Pro" panose="020B0604020202020204" charset="0"/>
              </a:rPr>
              <a:t>bề</a:t>
            </a:r>
            <a:r>
              <a:rPr lang="en-US" sz="1100">
                <a:solidFill>
                  <a:schemeClr val="tx1">
                    <a:lumMod val="50000"/>
                  </a:schemeClr>
                </a:solidFill>
                <a:latin typeface="Maven Pro" panose="020B0604020202020204" charset="0"/>
              </a:rPr>
              <a:t> </a:t>
            </a:r>
            <a:r>
              <a:rPr lang="en-US" sz="1100" err="1">
                <a:solidFill>
                  <a:schemeClr val="tx1">
                    <a:lumMod val="50000"/>
                  </a:schemeClr>
                </a:solidFill>
                <a:latin typeface="Maven Pro" panose="020B0604020202020204" charset="0"/>
              </a:rPr>
              <a:t>mặt</a:t>
            </a:r>
            <a:r>
              <a:rPr lang="en-US" sz="1100">
                <a:solidFill>
                  <a:schemeClr val="tx1">
                    <a:lumMod val="50000"/>
                  </a:schemeClr>
                </a:solidFill>
                <a:latin typeface="Maven Pro" panose="020B0604020202020204" charset="0"/>
              </a:rPr>
              <a:t> </a:t>
            </a:r>
            <a:r>
              <a:rPr lang="en-US" sz="1100" err="1">
                <a:solidFill>
                  <a:schemeClr val="tx1">
                    <a:lumMod val="50000"/>
                  </a:schemeClr>
                </a:solidFill>
                <a:latin typeface="Maven Pro" panose="020B0604020202020204" charset="0"/>
              </a:rPr>
              <a:t>lồi</a:t>
            </a:r>
            <a:r>
              <a:rPr lang="en-US" sz="1100">
                <a:solidFill>
                  <a:schemeClr val="tx1">
                    <a:lumMod val="50000"/>
                  </a:schemeClr>
                </a:solidFill>
                <a:latin typeface="Maven Pro" panose="020B0604020202020204" charset="0"/>
              </a:rPr>
              <a:t> </a:t>
            </a:r>
            <a:r>
              <a:rPr lang="en-US" sz="1100" err="1">
                <a:solidFill>
                  <a:schemeClr val="tx1">
                    <a:lumMod val="50000"/>
                  </a:schemeClr>
                </a:solidFill>
                <a:latin typeface="Maven Pro" panose="020B0604020202020204" charset="0"/>
              </a:rPr>
              <a:t>lõm</a:t>
            </a:r>
            <a:r>
              <a:rPr lang="en-US" sz="1100">
                <a:solidFill>
                  <a:schemeClr val="tx1">
                    <a:lumMod val="50000"/>
                  </a:schemeClr>
                </a:solidFill>
                <a:latin typeface="Maven Pro" panose="020B0604020202020204" charset="0"/>
              </a:rPr>
              <a:t> của </a:t>
            </a:r>
            <a:r>
              <a:rPr lang="en-US" sz="1100" err="1">
                <a:solidFill>
                  <a:schemeClr val="tx1">
                    <a:lumMod val="50000"/>
                  </a:schemeClr>
                </a:solidFill>
                <a:latin typeface="Maven Pro" panose="020B0604020202020204" charset="0"/>
              </a:rPr>
              <a:t>ngón</a:t>
            </a:r>
            <a:r>
              <a:rPr lang="en-US" sz="1100">
                <a:solidFill>
                  <a:schemeClr val="tx1">
                    <a:lumMod val="50000"/>
                  </a:schemeClr>
                </a:solidFill>
                <a:latin typeface="Maven Pro" panose="020B0604020202020204" charset="0"/>
              </a:rPr>
              <a:t> </a:t>
            </a:r>
            <a:r>
              <a:rPr lang="en-US" sz="1100" err="1">
                <a:solidFill>
                  <a:schemeClr val="tx1">
                    <a:lumMod val="50000"/>
                  </a:schemeClr>
                </a:solidFill>
                <a:latin typeface="Maven Pro" panose="020B0604020202020204" charset="0"/>
              </a:rPr>
              <a:t>tay</a:t>
            </a:r>
            <a:r>
              <a:rPr lang="en-US" sz="1100">
                <a:solidFill>
                  <a:schemeClr val="tx1">
                    <a:lumMod val="50000"/>
                  </a:schemeClr>
                </a:solidFill>
                <a:latin typeface="Maven Pro" panose="020B0604020202020204"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err="1">
                <a:solidFill>
                  <a:schemeClr val="tx1">
                    <a:lumMod val="50000"/>
                  </a:schemeClr>
                </a:solidFill>
                <a:latin typeface="Maven Pro" panose="020B0604020202020204" charset="0"/>
              </a:rPr>
              <a:t>Sử</a:t>
            </a:r>
            <a:r>
              <a:rPr lang="en-US" sz="1100">
                <a:solidFill>
                  <a:schemeClr val="tx1">
                    <a:lumMod val="50000"/>
                  </a:schemeClr>
                </a:solidFill>
                <a:latin typeface="Maven Pro" panose="020B0604020202020204" charset="0"/>
              </a:rPr>
              <a:t> </a:t>
            </a:r>
            <a:r>
              <a:rPr lang="en-US" sz="1100" err="1">
                <a:solidFill>
                  <a:schemeClr val="tx1">
                    <a:lumMod val="50000"/>
                  </a:schemeClr>
                </a:solidFill>
                <a:latin typeface="Maven Pro" panose="020B0604020202020204" charset="0"/>
              </a:rPr>
              <a:t>dụng</a:t>
            </a:r>
            <a:r>
              <a:rPr lang="en-US" sz="1100">
                <a:solidFill>
                  <a:schemeClr val="tx1">
                    <a:lumMod val="50000"/>
                  </a:schemeClr>
                </a:solidFill>
                <a:latin typeface="Maven Pro" panose="020B0604020202020204" charset="0"/>
              </a:rPr>
              <a:t> </a:t>
            </a:r>
            <a:r>
              <a:rPr lang="en-US" sz="1100" err="1">
                <a:solidFill>
                  <a:schemeClr val="tx1">
                    <a:lumMod val="50000"/>
                  </a:schemeClr>
                </a:solidFill>
                <a:latin typeface="Maven Pro" panose="020B0604020202020204" charset="0"/>
              </a:rPr>
              <a:t>tụ</a:t>
            </a:r>
            <a:r>
              <a:rPr lang="en-US" sz="1100">
                <a:solidFill>
                  <a:schemeClr val="tx1">
                    <a:lumMod val="50000"/>
                  </a:schemeClr>
                </a:solidFill>
                <a:latin typeface="Maven Pro" panose="020B0604020202020204" charset="0"/>
              </a:rPr>
              <a:t> </a:t>
            </a:r>
            <a:r>
              <a:rPr lang="en-US" sz="1100" err="1">
                <a:solidFill>
                  <a:schemeClr val="tx1">
                    <a:lumMod val="50000"/>
                  </a:schemeClr>
                </a:solidFill>
                <a:latin typeface="Maven Pro" panose="020B0604020202020204" charset="0"/>
              </a:rPr>
              <a:t>điện</a:t>
            </a:r>
            <a:r>
              <a:rPr lang="en-US" sz="1100">
                <a:solidFill>
                  <a:schemeClr val="tx1">
                    <a:lumMod val="50000"/>
                  </a:schemeClr>
                </a:solidFill>
                <a:latin typeface="Maven Pro" panose="020B0604020202020204" charset="0"/>
              </a:rPr>
              <a:t> </a:t>
            </a:r>
            <a:r>
              <a:rPr lang="en-US" sz="1100" err="1">
                <a:solidFill>
                  <a:schemeClr val="tx1">
                    <a:lumMod val="50000"/>
                  </a:schemeClr>
                </a:solidFill>
                <a:latin typeface="Maven Pro" panose="020B0604020202020204" charset="0"/>
              </a:rPr>
              <a:t>để</a:t>
            </a:r>
            <a:r>
              <a:rPr lang="en-US" sz="1100">
                <a:solidFill>
                  <a:schemeClr val="tx1">
                    <a:lumMod val="50000"/>
                  </a:schemeClr>
                </a:solidFill>
                <a:latin typeface="Maven Pro" panose="020B0604020202020204" charset="0"/>
              </a:rPr>
              <a:t> </a:t>
            </a:r>
            <a:r>
              <a:rPr lang="en-US" sz="1100" err="1">
                <a:solidFill>
                  <a:schemeClr val="tx1">
                    <a:lumMod val="50000"/>
                  </a:schemeClr>
                </a:solidFill>
                <a:latin typeface="Maven Pro" panose="020B0604020202020204" charset="0"/>
              </a:rPr>
              <a:t>phân</a:t>
            </a:r>
            <a:r>
              <a:rPr lang="en-US" sz="1100">
                <a:solidFill>
                  <a:schemeClr val="tx1">
                    <a:lumMod val="50000"/>
                  </a:schemeClr>
                </a:solidFill>
                <a:latin typeface="Maven Pro" panose="020B0604020202020204" charset="0"/>
              </a:rPr>
              <a:t> </a:t>
            </a:r>
            <a:r>
              <a:rPr lang="en-US" sz="1100" err="1">
                <a:solidFill>
                  <a:schemeClr val="tx1">
                    <a:lumMod val="50000"/>
                  </a:schemeClr>
                </a:solidFill>
                <a:latin typeface="Maven Pro" panose="020B0604020202020204" charset="0"/>
              </a:rPr>
              <a:t>tích</a:t>
            </a:r>
            <a:r>
              <a:rPr lang="en-US" sz="1100">
                <a:solidFill>
                  <a:schemeClr val="tx1">
                    <a:lumMod val="50000"/>
                  </a:schemeClr>
                </a:solidFill>
                <a:latin typeface="Maven Pro" panose="020B0604020202020204" charset="0"/>
              </a:rPr>
              <a:t> </a:t>
            </a:r>
            <a:r>
              <a:rPr lang="en-US" sz="1100" err="1">
                <a:solidFill>
                  <a:schemeClr val="tx1">
                    <a:lumMod val="50000"/>
                  </a:schemeClr>
                </a:solidFill>
                <a:latin typeface="Maven Pro" panose="020B0604020202020204" charset="0"/>
              </a:rPr>
              <a:t>dấu</a:t>
            </a:r>
            <a:r>
              <a:rPr lang="en-US" sz="1100">
                <a:solidFill>
                  <a:schemeClr val="tx1">
                    <a:lumMod val="50000"/>
                  </a:schemeClr>
                </a:solidFill>
                <a:latin typeface="Maven Pro" panose="020B0604020202020204" charset="0"/>
              </a:rPr>
              <a:t> </a:t>
            </a:r>
            <a:r>
              <a:rPr lang="en-US" sz="1100" err="1">
                <a:solidFill>
                  <a:schemeClr val="tx1">
                    <a:lumMod val="50000"/>
                  </a:schemeClr>
                </a:solidFill>
                <a:latin typeface="Maven Pro" panose="020B0604020202020204" charset="0"/>
              </a:rPr>
              <a:t>vân</a:t>
            </a:r>
            <a:r>
              <a:rPr lang="en-US" sz="1100">
                <a:solidFill>
                  <a:schemeClr val="tx1">
                    <a:lumMod val="50000"/>
                  </a:schemeClr>
                </a:solidFill>
                <a:latin typeface="Maven Pro" panose="020B0604020202020204" charset="0"/>
              </a:rPr>
              <a:t> </a:t>
            </a:r>
            <a:r>
              <a:rPr lang="en-US" sz="1100" err="1">
                <a:solidFill>
                  <a:schemeClr val="tx1">
                    <a:lumMod val="50000"/>
                  </a:schemeClr>
                </a:solidFill>
                <a:latin typeface="Maven Pro" panose="020B0604020202020204" charset="0"/>
              </a:rPr>
              <a:t>tay</a:t>
            </a:r>
            <a:r>
              <a:rPr lang="en-US" sz="1100">
                <a:solidFill>
                  <a:schemeClr val="tx1">
                    <a:lumMod val="50000"/>
                  </a:schemeClr>
                </a:solidFill>
                <a:latin typeface="Maven Pro" panose="020B0604020202020204" charset="0"/>
              </a:rPr>
              <a:t> và </a:t>
            </a:r>
            <a:r>
              <a:rPr lang="en-US" sz="1100" err="1">
                <a:solidFill>
                  <a:schemeClr val="tx1">
                    <a:lumMod val="50000"/>
                  </a:schemeClr>
                </a:solidFill>
                <a:latin typeface="Maven Pro" panose="020B0604020202020204" charset="0"/>
              </a:rPr>
              <a:t>sao</a:t>
            </a:r>
            <a:r>
              <a:rPr lang="en-US" sz="1100">
                <a:solidFill>
                  <a:schemeClr val="tx1">
                    <a:lumMod val="50000"/>
                  </a:schemeClr>
                </a:solidFill>
                <a:latin typeface="Maven Pro" panose="020B0604020202020204" charset="0"/>
              </a:rPr>
              <a:t> </a:t>
            </a:r>
            <a:r>
              <a:rPr lang="en-US" sz="1100" err="1">
                <a:solidFill>
                  <a:schemeClr val="tx1">
                    <a:lumMod val="50000"/>
                  </a:schemeClr>
                </a:solidFill>
                <a:latin typeface="Maven Pro" panose="020B0604020202020204" charset="0"/>
              </a:rPr>
              <a:t>lưu</a:t>
            </a:r>
            <a:r>
              <a:rPr lang="en-US" sz="1100">
                <a:solidFill>
                  <a:schemeClr val="tx1">
                    <a:lumMod val="50000"/>
                  </a:schemeClr>
                </a:solidFill>
                <a:latin typeface="Maven Pro" panose="020B0604020202020204" charset="0"/>
              </a:rPr>
              <a:t> </a:t>
            </a:r>
            <a:r>
              <a:rPr lang="en-US" sz="1100" err="1">
                <a:solidFill>
                  <a:schemeClr val="tx1">
                    <a:lumMod val="50000"/>
                  </a:schemeClr>
                </a:solidFill>
                <a:latin typeface="Maven Pro" panose="020B0604020202020204" charset="0"/>
              </a:rPr>
              <a:t>lại</a:t>
            </a:r>
            <a:r>
              <a:rPr lang="en-US" sz="1100">
                <a:solidFill>
                  <a:schemeClr val="tx1">
                    <a:lumMod val="50000"/>
                  </a:schemeClr>
                </a:solidFill>
                <a:latin typeface="Maven Pro" panose="020B0604020202020204"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err="1">
                <a:solidFill>
                  <a:schemeClr val="tx1">
                    <a:lumMod val="50000"/>
                  </a:schemeClr>
                </a:solidFill>
                <a:latin typeface="Maven Pro" panose="020B0604020202020204" charset="0"/>
              </a:rPr>
              <a:t>Sử</a:t>
            </a:r>
            <a:r>
              <a:rPr lang="en-US" sz="1100">
                <a:solidFill>
                  <a:schemeClr val="tx1">
                    <a:lumMod val="50000"/>
                  </a:schemeClr>
                </a:solidFill>
                <a:latin typeface="Maven Pro" panose="020B0604020202020204" charset="0"/>
              </a:rPr>
              <a:t> </a:t>
            </a:r>
            <a:r>
              <a:rPr lang="en-US" sz="1100" err="1">
                <a:solidFill>
                  <a:schemeClr val="tx1">
                    <a:lumMod val="50000"/>
                  </a:schemeClr>
                </a:solidFill>
                <a:latin typeface="Maven Pro" panose="020B0604020202020204" charset="0"/>
              </a:rPr>
              <a:t>dụng</a:t>
            </a:r>
            <a:r>
              <a:rPr lang="en-US" sz="1100">
                <a:solidFill>
                  <a:schemeClr val="tx1">
                    <a:lumMod val="50000"/>
                  </a:schemeClr>
                </a:solidFill>
                <a:latin typeface="Maven Pro" panose="020B0604020202020204" charset="0"/>
              </a:rPr>
              <a:t> song </a:t>
            </a:r>
            <a:r>
              <a:rPr lang="en-US" sz="1100" err="1">
                <a:solidFill>
                  <a:schemeClr val="tx1">
                    <a:lumMod val="50000"/>
                  </a:schemeClr>
                </a:solidFill>
                <a:latin typeface="Maven Pro" panose="020B0604020202020204" charset="0"/>
              </a:rPr>
              <a:t>siêu</a:t>
            </a:r>
            <a:r>
              <a:rPr lang="en-US" sz="1100">
                <a:solidFill>
                  <a:schemeClr val="tx1">
                    <a:lumMod val="50000"/>
                  </a:schemeClr>
                </a:solidFill>
                <a:latin typeface="Maven Pro" panose="020B0604020202020204" charset="0"/>
              </a:rPr>
              <a:t> </a:t>
            </a:r>
            <a:r>
              <a:rPr lang="en-US" sz="1100" err="1">
                <a:solidFill>
                  <a:schemeClr val="tx1">
                    <a:lumMod val="50000"/>
                  </a:schemeClr>
                </a:solidFill>
                <a:latin typeface="Maven Pro" panose="020B0604020202020204" charset="0"/>
              </a:rPr>
              <a:t>âm</a:t>
            </a:r>
            <a:r>
              <a:rPr lang="en-US" sz="1100">
                <a:solidFill>
                  <a:schemeClr val="tx1">
                    <a:lumMod val="50000"/>
                  </a:schemeClr>
                </a:solidFill>
                <a:latin typeface="Maven Pro" panose="020B0604020202020204" charset="0"/>
              </a:rPr>
              <a:t> </a:t>
            </a:r>
            <a:r>
              <a:rPr lang="en-US" sz="1100" err="1">
                <a:solidFill>
                  <a:schemeClr val="tx1">
                    <a:lumMod val="50000"/>
                  </a:schemeClr>
                </a:solidFill>
                <a:latin typeface="Maven Pro" panose="020B0604020202020204" charset="0"/>
              </a:rPr>
              <a:t>để</a:t>
            </a:r>
            <a:r>
              <a:rPr lang="en-US" sz="1100">
                <a:solidFill>
                  <a:schemeClr val="tx1">
                    <a:lumMod val="50000"/>
                  </a:schemeClr>
                </a:solidFill>
                <a:latin typeface="Maven Pro" panose="020B0604020202020204" charset="0"/>
              </a:rPr>
              <a:t> </a:t>
            </a:r>
            <a:r>
              <a:rPr lang="en-US" sz="1100" err="1">
                <a:solidFill>
                  <a:schemeClr val="tx1">
                    <a:lumMod val="50000"/>
                  </a:schemeClr>
                </a:solidFill>
                <a:latin typeface="Maven Pro" panose="020B0604020202020204" charset="0"/>
              </a:rPr>
              <a:t>quét</a:t>
            </a:r>
            <a:r>
              <a:rPr lang="en-US" sz="1100">
                <a:solidFill>
                  <a:schemeClr val="tx1">
                    <a:lumMod val="50000"/>
                  </a:schemeClr>
                </a:solidFill>
                <a:latin typeface="Maven Pro" panose="020B0604020202020204" charset="0"/>
              </a:rPr>
              <a:t> </a:t>
            </a:r>
            <a:r>
              <a:rPr lang="en-US" sz="1100" err="1">
                <a:solidFill>
                  <a:schemeClr val="tx1">
                    <a:lumMod val="50000"/>
                  </a:schemeClr>
                </a:solidFill>
                <a:latin typeface="Maven Pro" panose="020B0604020202020204" charset="0"/>
              </a:rPr>
              <a:t>bề</a:t>
            </a:r>
            <a:r>
              <a:rPr lang="en-US" sz="1100">
                <a:solidFill>
                  <a:schemeClr val="tx1">
                    <a:lumMod val="50000"/>
                  </a:schemeClr>
                </a:solidFill>
                <a:latin typeface="Maven Pro" panose="020B0604020202020204" charset="0"/>
              </a:rPr>
              <a:t> </a:t>
            </a:r>
            <a:r>
              <a:rPr lang="en-US" sz="1100" err="1">
                <a:solidFill>
                  <a:schemeClr val="tx1">
                    <a:lumMod val="50000"/>
                  </a:schemeClr>
                </a:solidFill>
                <a:latin typeface="Maven Pro" panose="020B0604020202020204" charset="0"/>
              </a:rPr>
              <a:t>mặt</a:t>
            </a:r>
            <a:r>
              <a:rPr lang="en-US" sz="1100">
                <a:solidFill>
                  <a:schemeClr val="tx1">
                    <a:lumMod val="50000"/>
                  </a:schemeClr>
                </a:solidFill>
                <a:latin typeface="Maven Pro" panose="020B0604020202020204" charset="0"/>
              </a:rPr>
              <a:t> 3D của </a:t>
            </a:r>
            <a:r>
              <a:rPr lang="en-US" sz="1100" err="1">
                <a:solidFill>
                  <a:schemeClr val="tx1">
                    <a:lumMod val="50000"/>
                  </a:schemeClr>
                </a:solidFill>
                <a:latin typeface="Maven Pro" panose="020B0604020202020204" charset="0"/>
              </a:rPr>
              <a:t>ngón</a:t>
            </a:r>
            <a:r>
              <a:rPr lang="en-US" sz="1100">
                <a:solidFill>
                  <a:schemeClr val="tx1">
                    <a:lumMod val="50000"/>
                  </a:schemeClr>
                </a:solidFill>
                <a:latin typeface="Maven Pro" panose="020B0604020202020204" charset="0"/>
              </a:rPr>
              <a:t> </a:t>
            </a:r>
            <a:r>
              <a:rPr lang="en-US" sz="1100" err="1">
                <a:solidFill>
                  <a:schemeClr val="tx1">
                    <a:lumMod val="50000"/>
                  </a:schemeClr>
                </a:solidFill>
                <a:latin typeface="Maven Pro" panose="020B0604020202020204" charset="0"/>
              </a:rPr>
              <a:t>tay</a:t>
            </a:r>
            <a:r>
              <a:rPr lang="en-US" sz="1100">
                <a:solidFill>
                  <a:schemeClr val="tx1">
                    <a:lumMod val="50000"/>
                  </a:schemeClr>
                </a:solidFill>
                <a:latin typeface="Maven Pro" panose="020B0604020202020204" charset="0"/>
              </a:rPr>
              <a:t>.</a:t>
            </a:r>
          </a:p>
          <a:p>
            <a:pPr marL="0" lvl="0" indent="0" algn="l" rtl="0">
              <a:spcBef>
                <a:spcPts val="0"/>
              </a:spcBef>
              <a:spcAft>
                <a:spcPts val="0"/>
              </a:spcAft>
              <a:buNone/>
            </a:pPr>
            <a:r>
              <a:rPr lang="en-US" err="1">
                <a:hlinkClick r:id="rId3"/>
              </a:rPr>
              <a:t>Cảm</a:t>
            </a:r>
            <a:r>
              <a:rPr lang="en-US">
                <a:hlinkClick r:id="rId3"/>
              </a:rPr>
              <a:t> </a:t>
            </a:r>
            <a:r>
              <a:rPr lang="en-US" err="1">
                <a:hlinkClick r:id="rId3"/>
              </a:rPr>
              <a:t>Biến</a:t>
            </a:r>
            <a:r>
              <a:rPr lang="en-US">
                <a:hlinkClick r:id="rId3"/>
              </a:rPr>
              <a:t> </a:t>
            </a:r>
            <a:r>
              <a:rPr lang="en-US" err="1">
                <a:hlinkClick r:id="rId3"/>
              </a:rPr>
              <a:t>Vân</a:t>
            </a:r>
            <a:r>
              <a:rPr lang="en-US">
                <a:hlinkClick r:id="rId3"/>
              </a:rPr>
              <a:t> Tay </a:t>
            </a:r>
            <a:r>
              <a:rPr lang="en-US" err="1">
                <a:hlinkClick r:id="rId3"/>
              </a:rPr>
              <a:t>Là</a:t>
            </a:r>
            <a:r>
              <a:rPr lang="en-US">
                <a:hlinkClick r:id="rId3"/>
              </a:rPr>
              <a:t> </a:t>
            </a:r>
            <a:r>
              <a:rPr lang="en-US" err="1">
                <a:hlinkClick r:id="rId3"/>
              </a:rPr>
              <a:t>Gì</a:t>
            </a:r>
            <a:r>
              <a:rPr lang="en-US">
                <a:hlinkClick r:id="rId3"/>
              </a:rPr>
              <a:t>? </a:t>
            </a:r>
            <a:r>
              <a:rPr lang="en-US" err="1">
                <a:hlinkClick r:id="rId3"/>
              </a:rPr>
              <a:t>Phân</a:t>
            </a:r>
            <a:r>
              <a:rPr lang="en-US">
                <a:hlinkClick r:id="rId3"/>
              </a:rPr>
              <a:t> </a:t>
            </a:r>
            <a:r>
              <a:rPr lang="en-US" err="1">
                <a:hlinkClick r:id="rId3"/>
              </a:rPr>
              <a:t>Loại</a:t>
            </a:r>
            <a:r>
              <a:rPr lang="en-US">
                <a:hlinkClick r:id="rId3"/>
              </a:rPr>
              <a:t> </a:t>
            </a:r>
            <a:r>
              <a:rPr lang="en-US" err="1">
                <a:hlinkClick r:id="rId3"/>
              </a:rPr>
              <a:t>Ứng</a:t>
            </a:r>
            <a:r>
              <a:rPr lang="en-US">
                <a:hlinkClick r:id="rId3"/>
              </a:rPr>
              <a:t> </a:t>
            </a:r>
            <a:r>
              <a:rPr lang="en-US" err="1">
                <a:hlinkClick r:id="rId3"/>
              </a:rPr>
              <a:t>Dụng</a:t>
            </a:r>
            <a:r>
              <a:rPr lang="en-US">
                <a:hlinkClick r:id="rId3"/>
              </a:rPr>
              <a:t> Của </a:t>
            </a:r>
            <a:r>
              <a:rPr lang="en-US" err="1">
                <a:hlinkClick r:id="rId3"/>
              </a:rPr>
              <a:t>Cảm</a:t>
            </a:r>
            <a:r>
              <a:rPr lang="en-US">
                <a:hlinkClick r:id="rId3"/>
              </a:rPr>
              <a:t> </a:t>
            </a:r>
            <a:r>
              <a:rPr lang="en-US" err="1">
                <a:hlinkClick r:id="rId3"/>
              </a:rPr>
              <a:t>Biến</a:t>
            </a:r>
            <a:r>
              <a:rPr lang="en-US">
                <a:hlinkClick r:id="rId3"/>
              </a:rPr>
              <a:t> </a:t>
            </a:r>
            <a:r>
              <a:rPr lang="en-US" err="1">
                <a:hlinkClick r:id="rId3"/>
              </a:rPr>
              <a:t>Vân</a:t>
            </a:r>
            <a:r>
              <a:rPr lang="en-US">
                <a:hlinkClick r:id="rId3"/>
              </a:rPr>
              <a:t> Tay (lionlock.vn)</a:t>
            </a:r>
            <a:endParaRPr lang="en-US"/>
          </a:p>
          <a:p>
            <a:pPr marL="0" lvl="0" indent="0" algn="l" rtl="0">
              <a:spcBef>
                <a:spcPts val="0"/>
              </a:spcBef>
              <a:spcAft>
                <a:spcPts val="0"/>
              </a:spcAft>
              <a:buNone/>
            </a:pPr>
            <a:r>
              <a:rPr lang="en-US">
                <a:hlinkClick r:id="rId4"/>
              </a:rPr>
              <a:t>Fingerprint Scanners 101: Capacitive vs. Optical vs. Ultrasonic | </a:t>
            </a:r>
            <a:r>
              <a:rPr lang="en-US" err="1">
                <a:hlinkClick r:id="rId4"/>
              </a:rPr>
              <a:t>Konsyse</a:t>
            </a: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237151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a:effectLst/>
                <a:latin typeface="Calibri" panose="020F0502020204030204" pitchFamily="34" charset="0"/>
                <a:ea typeface="DengXian" panose="02010600030101010101" pitchFamily="2" charset="-122"/>
                <a:cs typeface="Times New Roman" panose="02020603050405020304" pitchFamily="18" charset="0"/>
              </a:rPr>
              <a:t>Trước khi đi vào nội dung chính phần rút trích đặc trưng, thì em xin trình bày một số đặc điểm của ảnh vân tay trước.</a:t>
            </a:r>
          </a:p>
          <a:p>
            <a:pPr marL="0" marR="0" indent="0">
              <a:lnSpc>
                <a:spcPct val="107000"/>
              </a:lnSpc>
              <a:spcBef>
                <a:spcPts val="0"/>
              </a:spcBef>
              <a:spcAft>
                <a:spcPts val="800"/>
              </a:spcAft>
              <a:buNone/>
            </a:pPr>
            <a:r>
              <a:rPr lang="en-US" sz="1800">
                <a:effectLst/>
                <a:latin typeface="Calibri" panose="020F0502020204030204" pitchFamily="34" charset="0"/>
                <a:ea typeface="DengXian" panose="02010600030101010101" pitchFamily="2" charset="-122"/>
                <a:cs typeface="Times New Roman" panose="02020603050405020304" pitchFamily="18" charset="0"/>
              </a:rPr>
              <a:t>Trong ảnh vân tay, đường vân có màu tối và các đường rãnh có màu sáng. Đường vân và đường rãnh thường song song với nhau. Mẫu vân tay bao gồm một hoặc nhiều vùng chứa các đường vân có hình dạng đặc biệt. Những vùng này (còn được gọi là vùng kỳ dị - singularity) có thể được phân loại thành 3 kiểu: loop, delta và whorl.</a:t>
            </a:r>
          </a:p>
        </p:txBody>
      </p:sp>
    </p:spTree>
    <p:extLst>
      <p:ext uri="{BB962C8B-B14F-4D97-AF65-F5344CB8AC3E}">
        <p14:creationId xmlns:p14="http://schemas.microsoft.com/office/powerpoint/2010/main" val="480403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Calibri" panose="020F0502020204030204" pitchFamily="34" charset="0"/>
                <a:ea typeface="DengXian" panose="02010600030101010101" pitchFamily="2" charset="-122"/>
                <a:cs typeface="Times New Roman" panose="02020603050405020304" pitchFamily="18" charset="0"/>
              </a:rPr>
              <a:t>Các điểm đặc trưng (</a:t>
            </a:r>
            <a:r>
              <a:rPr lang="en-US" sz="3200"/>
              <a:t>Minutiae)</a:t>
            </a:r>
            <a:r>
              <a:rPr lang="en-US" sz="1800">
                <a:effectLst/>
                <a:latin typeface="Calibri" panose="020F0502020204030204" pitchFamily="34" charset="0"/>
                <a:ea typeface="DengXian" panose="02010600030101010101" pitchFamily="2" charset="-122"/>
                <a:cs typeface="Times New Roman" panose="02020603050405020304" pitchFamily="18" charset="0"/>
              </a:rPr>
              <a:t> có thể tìm thấy trong mẫu vân tay. </a:t>
            </a:r>
            <a:r>
              <a:rPr lang="vi-VN" sz="1800">
                <a:effectLst/>
                <a:latin typeface="Calibri" panose="020F0502020204030204" pitchFamily="34" charset="0"/>
                <a:ea typeface="DengXian" panose="02010600030101010101" pitchFamily="2" charset="-122"/>
                <a:cs typeface="Times New Roman" panose="02020603050405020304" pitchFamily="18" charset="0"/>
              </a:rPr>
              <a:t>Điểm đặc trưng </a:t>
            </a:r>
            <a:r>
              <a:rPr lang="vi-VN" sz="1800">
                <a:solidFill>
                  <a:schemeClr val="bg1"/>
                </a:solidFill>
                <a:effectLst/>
                <a:latin typeface="Maven Pro" panose="020B0604020202020204" charset="0"/>
                <a:ea typeface="DengXian" panose="02010600030101010101" pitchFamily="2" charset="-122"/>
                <a:cs typeface="Times New Roman" panose="02020603050405020304" pitchFamily="18" charset="0"/>
              </a:rPr>
              <a:t>được xác định bởi sự kết thúc hoặc phân đôi của các đường vân gờ</a:t>
            </a:r>
            <a:r>
              <a:rPr lang="en-US" sz="1800">
                <a:effectLst/>
                <a:latin typeface="Calibri" panose="020F0502020204030204" pitchFamily="34" charset="0"/>
                <a:ea typeface="DengXian" panose="02010600030101010101" pitchFamily="2" charset="-122"/>
                <a:cs typeface="Times New Roman" panose="02020603050405020304" pitchFamily="18" charset="0"/>
              </a:rPr>
              <a:t>. Ví dụ như trong ảnh, đường vân có thể đột ngột kết thúc (termination) hoặc có thể chia thành hai đường vân mới (bifurcation). Thông thường chỉ có hai loại điểm đặc trưng này được sử dụng trong việc nhận dạng vân tay.</a:t>
            </a:r>
          </a:p>
          <a:p>
            <a:pPr marL="0" lvl="0" indent="0" algn="l" rtl="0">
              <a:spcBef>
                <a:spcPts val="0"/>
              </a:spcBef>
              <a:spcAft>
                <a:spcPts val="0"/>
              </a:spcAft>
              <a:buNone/>
            </a:pPr>
            <a:endParaRPr/>
          </a:p>
        </p:txBody>
      </p:sp>
    </p:spTree>
    <p:extLst>
      <p:ext uri="{BB962C8B-B14F-4D97-AF65-F5344CB8AC3E}">
        <p14:creationId xmlns:p14="http://schemas.microsoft.com/office/powerpoint/2010/main" val="1482139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Hướng, Tần số cục bộ</a:t>
            </a:r>
          </a:p>
          <a:p>
            <a:pPr marL="0" lvl="0" indent="0" algn="l" rtl="0">
              <a:spcBef>
                <a:spcPts val="0"/>
              </a:spcBef>
              <a:spcAft>
                <a:spcPts val="0"/>
              </a:spcAft>
              <a:buNone/>
            </a:pPr>
            <a:r>
              <a:rPr lang="vi-VN"/>
              <a:t>Phân đoạn</a:t>
            </a:r>
          </a:p>
          <a:p>
            <a:pPr marL="0" lvl="0" indent="0" algn="l" rtl="0">
              <a:spcBef>
                <a:spcPts val="0"/>
              </a:spcBef>
              <a:spcAft>
                <a:spcPts val="0"/>
              </a:spcAft>
              <a:buNone/>
            </a:pPr>
            <a:r>
              <a:rPr lang="en-US" sz="1100">
                <a:solidFill>
                  <a:schemeClr val="bg1"/>
                </a:solidFill>
                <a:effectLst/>
                <a:latin typeface="Maven Pro" panose="020B0604020202020204" charset="0"/>
                <a:ea typeface="DengXian" panose="02010600030101010101" pitchFamily="2" charset="-122"/>
                <a:cs typeface="Times New Roman" panose="02020603050405020304" pitchFamily="18" charset="0"/>
              </a:rPr>
              <a:t>Phát hiện điểm kỳ dị</a:t>
            </a:r>
            <a:endParaRPr lang="vi-VN" sz="1100">
              <a:solidFill>
                <a:schemeClr val="bg1"/>
              </a:solidFill>
              <a:effectLst/>
              <a:latin typeface="Maven Pro" panose="020B060402020202020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r>
              <a:rPr lang="en-US" sz="1100">
                <a:solidFill>
                  <a:schemeClr val="bg1"/>
                </a:solidFill>
                <a:latin typeface="Maven Pro" panose="020B0604020202020204" charset="0"/>
              </a:rPr>
              <a:t>Tăng cường ảnh và nhị phân hoá </a:t>
            </a:r>
            <a:endParaRPr lang="vi-VN" sz="1100">
              <a:solidFill>
                <a:schemeClr val="bg1"/>
              </a:solidFill>
              <a:effectLst/>
              <a:latin typeface="Maven Pro" panose="020B060402020202020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solidFill>
                  <a:schemeClr val="bg1"/>
                </a:solidFill>
                <a:latin typeface="Maven Pro" panose="020B0604020202020204" charset="0"/>
              </a:rPr>
              <a:t>Rút trích </a:t>
            </a:r>
            <a:r>
              <a:rPr lang="vi-VN" sz="1100">
                <a:solidFill>
                  <a:schemeClr val="bg1"/>
                </a:solidFill>
                <a:latin typeface="Maven Pro" panose="020B0604020202020204" charset="0"/>
              </a:rPr>
              <a:t>ra </a:t>
            </a:r>
            <a:r>
              <a:rPr lang="en-US" sz="1100">
                <a:solidFill>
                  <a:schemeClr val="bg1"/>
                </a:solidFill>
                <a:latin typeface="Maven Pro" panose="020B0604020202020204" charset="0"/>
              </a:rPr>
              <a:t>đặc trưng</a:t>
            </a:r>
          </a:p>
          <a:p>
            <a:pPr marL="0" lvl="0" indent="0" algn="l" rtl="0">
              <a:spcBef>
                <a:spcPts val="0"/>
              </a:spcBef>
              <a:spcAft>
                <a:spcPts val="0"/>
              </a:spcAft>
              <a:buNone/>
            </a:pPr>
            <a:endParaRPr lang="vi-VN" sz="1100">
              <a:solidFill>
                <a:schemeClr val="bg1"/>
              </a:solidFill>
              <a:effectLst/>
              <a:latin typeface="Maven Pro" panose="020B060402020202020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lang="vi-VN"/>
          </a:p>
        </p:txBody>
      </p:sp>
    </p:spTree>
    <p:extLst>
      <p:ext uri="{BB962C8B-B14F-4D97-AF65-F5344CB8AC3E}">
        <p14:creationId xmlns:p14="http://schemas.microsoft.com/office/powerpoint/2010/main" val="1358935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800">
                <a:solidFill>
                  <a:schemeClr val="bg1"/>
                </a:solidFill>
                <a:effectLst/>
                <a:latin typeface="Maven Pro" panose="020B0604020202020204" charset="0"/>
                <a:ea typeface="DengXian" panose="02010600030101010101" pitchFamily="2" charset="-122"/>
                <a:cs typeface="Times New Roman" panose="02020603050405020304" pitchFamily="18" charset="0"/>
              </a:rPr>
              <a:t>Hướng cục bộ tại điểm (x, y) là góc tạo bởi đường vân </a:t>
            </a:r>
            <a:r>
              <a:rPr lang="vi-VN" sz="1800">
                <a:solidFill>
                  <a:schemeClr val="bg1"/>
                </a:solidFill>
                <a:effectLst/>
                <a:latin typeface="Maven Pro" panose="020B0604020202020204" charset="0"/>
                <a:ea typeface="DengXian" panose="02010600030101010101" pitchFamily="2" charset="-122"/>
                <a:cs typeface="Times New Roman" panose="02020603050405020304" pitchFamily="18" charset="0"/>
              </a:rPr>
              <a:t>trong một vùng</a:t>
            </a:r>
            <a:r>
              <a:rPr lang="en-US" sz="1800">
                <a:solidFill>
                  <a:schemeClr val="bg1"/>
                </a:solidFill>
                <a:effectLst/>
                <a:latin typeface="Maven Pro" panose="020B0604020202020204" charset="0"/>
                <a:ea typeface="DengXian" panose="02010600030101010101" pitchFamily="2" charset="-122"/>
                <a:cs typeface="Times New Roman" panose="02020603050405020304" pitchFamily="18" charset="0"/>
              </a:rPr>
              <a:t> lân cận nhỏ bất kì, có tâm là (x, y) với trục hoành.</a:t>
            </a:r>
            <a:r>
              <a:rPr lang="vi-VN" sz="1800">
                <a:solidFill>
                  <a:schemeClr val="bg1"/>
                </a:solidFill>
                <a:effectLst/>
                <a:latin typeface="Maven Pro" panose="020B0604020202020204" charset="0"/>
                <a:ea typeface="DengXian" panose="02010600030101010101" pitchFamily="2" charset="-122"/>
                <a:cs typeface="Times New Roman" panose="02020603050405020304" pitchFamily="18" charset="0"/>
              </a:rPr>
              <a:t> Cách tiếp cận đơn giản nhất để  trích xuất các hướng cục bộ của đường vân là dựa trên tinh toán góc pha gradient</a:t>
            </a:r>
            <a:endParaRPr lang="en-US" sz="1800">
              <a:solidFill>
                <a:schemeClr val="bg1"/>
              </a:solidFill>
              <a:effectLst/>
              <a:latin typeface="Maven Pro" panose="020B060402020202020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800">
                <a:effectLst/>
                <a:latin typeface="Calibri" panose="020F0502020204030204" pitchFamily="34" charset="0"/>
                <a:ea typeface="DengXian" panose="02010600030101010101" pitchFamily="2" charset="-122"/>
                <a:cs typeface="Times New Roman" panose="02020603050405020304" pitchFamily="18" charset="0"/>
              </a:rPr>
              <a:t> </a:t>
            </a:r>
            <a:endParaRPr/>
          </a:p>
        </p:txBody>
      </p:sp>
    </p:spTree>
    <p:extLst>
      <p:ext uri="{BB962C8B-B14F-4D97-AF65-F5344CB8AC3E}">
        <p14:creationId xmlns:p14="http://schemas.microsoft.com/office/powerpoint/2010/main" val="1008232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a:effectLst/>
                    <a:latin typeface="Calibri" panose="020F0502020204030204" pitchFamily="34" charset="0"/>
                    <a:ea typeface="DengXian" panose="02010600030101010101" pitchFamily="2" charset="-122"/>
                    <a:cs typeface="Times New Roman" panose="02020603050405020304" pitchFamily="18" charset="0"/>
                  </a:rPr>
                  <a:t>Tần số cục bộ của đường vân </a:t>
                </a:r>
                <a14:m>
                  <m:oMath xmlns:m="http://schemas.openxmlformats.org/officeDocument/2006/math">
                    <m:sSub>
                      <m:sSubPr>
                        <m:ctrlPr>
                          <a:rPr lang="en-US" sz="1800" b="1"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𝒇</m:t>
                        </m:r>
                      </m:e>
                      <m:sub>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𝒙𝒚</m:t>
                        </m:r>
                      </m:sub>
                    </m:sSub>
                  </m:oMath>
                </a14:m>
                <a:r>
                  <a:rPr lang="en-US" sz="1800" b="1">
                    <a:effectLst/>
                    <a:latin typeface="Calibri" panose="020F0502020204030204" pitchFamily="34" charset="0"/>
                    <a:ea typeface="DengXian" panose="02010600030101010101" pitchFamily="2" charset="-122"/>
                    <a:cs typeface="Times New Roman" panose="02020603050405020304" pitchFamily="18" charset="0"/>
                  </a:rPr>
                  <a:t> tại điểm (x, y) là số lượng đường vân trên một đơn vị chiều dài dọc theo một đoạn có trung điểm tại (x, y) và vuông góc với hướng cục bộ của đường vân </a:t>
                </a:r>
                <a14:m>
                  <m:oMath xmlns:m="http://schemas.openxmlformats.org/officeDocument/2006/math">
                    <m:sSub>
                      <m:sSubPr>
                        <m:ctrlPr>
                          <a:rPr lang="en-US" sz="1800" b="1"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b="1" i="1">
                            <a:effectLst/>
                            <a:latin typeface="Cambria Math" panose="02040503050406030204" pitchFamily="18" charset="0"/>
                            <a:ea typeface="DengXian" panose="02010600030101010101" pitchFamily="2" charset="-122"/>
                            <a:cs typeface="Times New Roman" panose="02020603050405020304" pitchFamily="18" charset="0"/>
                          </a:rPr>
                          <m:t>𝜽</m:t>
                        </m:r>
                      </m:e>
                      <m:sub>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𝒙𝒚</m:t>
                        </m:r>
                      </m:sub>
                    </m:sSub>
                  </m:oMath>
                </a14:m>
                <a:r>
                  <a:rPr lang="en-US" sz="1800" b="1">
                    <a:effectLst/>
                    <a:latin typeface="Calibri" panose="020F0502020204030204" pitchFamily="34" charset="0"/>
                    <a:ea typeface="DengXian" panose="02010600030101010101" pitchFamily="2" charset="-122"/>
                    <a:cs typeface="Times New Roman" panose="02020603050405020304" pitchFamily="18" charset="0"/>
                  </a:rPr>
                  <a:t>.</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vi-VN" sz="1800"/>
                  <a:t>Một phương pháp khả thi là đếm số lượng pixel trung bình giữa hai đỉnh liên tiếp của mức xám dọc theo hướng bình thường của</a:t>
                </a:r>
                <a:r>
                  <a:rPr lang="vi-VN" sz="1800" baseline="0"/>
                  <a:t> </a:t>
                </a:r>
                <a:r>
                  <a:rPr lang="vi-VN" sz="1800"/>
                  <a:t>hướng cục</a:t>
                </a:r>
                <a:r>
                  <a:rPr lang="vi-VN" sz="1800" baseline="0"/>
                  <a:t> bộ</a:t>
                </a:r>
                <a:r>
                  <a:rPr lang="vi-VN" sz="1800"/>
                  <a:t>.</a:t>
                </a:r>
                <a:endParaRPr lang="vi-VN"/>
              </a:p>
            </p:txBody>
          </p:sp>
        </mc:Choice>
        <mc:Fallback xmlns="">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a:effectLst/>
                    <a:latin typeface="Calibri" panose="020F0502020204030204" pitchFamily="34" charset="0"/>
                    <a:ea typeface="DengXian" panose="02010600030101010101" pitchFamily="2" charset="-122"/>
                    <a:cs typeface="Times New Roman" panose="02020603050405020304" pitchFamily="18" charset="0"/>
                  </a:rPr>
                  <a:t>Tần số cục bộ của đường vân </a:t>
                </a:r>
                <a:r>
                  <a:rPr lang="en-US" sz="1800" b="1" i="0">
                    <a:effectLst/>
                    <a:latin typeface="Cambria Math" panose="02040503050406030204" pitchFamily="18" charset="0"/>
                    <a:ea typeface="DengXian" panose="02010600030101010101" pitchFamily="2" charset="-122"/>
                    <a:cs typeface="Times New Roman" panose="02020603050405020304" pitchFamily="18" charset="0"/>
                  </a:rPr>
                  <a:t>𝒇_𝒙𝒚</a:t>
                </a:r>
                <a:r>
                  <a:rPr lang="en-US" sz="1800" b="1">
                    <a:effectLst/>
                    <a:latin typeface="Calibri" panose="020F0502020204030204" pitchFamily="34" charset="0"/>
                    <a:ea typeface="DengXian" panose="02010600030101010101" pitchFamily="2" charset="-122"/>
                    <a:cs typeface="Times New Roman" panose="02020603050405020304" pitchFamily="18" charset="0"/>
                  </a:rPr>
                  <a:t> tại điểm (x, y) là số lượng đường vân trên một đơn vị chiều dài dọc theo một đoạn có trung điểm tại (x, y) và vuông góc với hướng cục bộ của đường vân </a:t>
                </a:r>
                <a:r>
                  <a:rPr lang="en-US" sz="1800" b="1" i="0">
                    <a:effectLst/>
                    <a:latin typeface="Cambria Math" panose="02040503050406030204" pitchFamily="18" charset="0"/>
                    <a:ea typeface="DengXian" panose="02010600030101010101" pitchFamily="2" charset="-122"/>
                    <a:cs typeface="Times New Roman" panose="02020603050405020304" pitchFamily="18" charset="0"/>
                  </a:rPr>
                  <a:t>𝜽_𝒙𝒚</a:t>
                </a:r>
                <a:r>
                  <a:rPr lang="en-US" sz="1800" b="1">
                    <a:effectLst/>
                    <a:latin typeface="Calibri" panose="020F0502020204030204" pitchFamily="34" charset="0"/>
                    <a:ea typeface="DengXian" panose="02010600030101010101" pitchFamily="2" charset="-122"/>
                    <a:cs typeface="Times New Roman" panose="02020603050405020304" pitchFamily="18" charset="0"/>
                  </a:rPr>
                  <a:t>.</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vi-VN" sz="1800"/>
                  <a:t>Một phương pháp khả thi là đếm số lượng pixel trung bình giữa hai đỉnh liên tiếp của mức xám dọc theo hướng bình thường của</a:t>
                </a:r>
                <a:r>
                  <a:rPr lang="vi-VN" sz="1800" baseline="0"/>
                  <a:t> </a:t>
                </a:r>
                <a:r>
                  <a:rPr lang="vi-VN" sz="1800"/>
                  <a:t>hướng cục</a:t>
                </a:r>
                <a:r>
                  <a:rPr lang="vi-VN" sz="1800" baseline="0"/>
                  <a:t> bộ</a:t>
                </a:r>
                <a:r>
                  <a:rPr lang="vi-VN" sz="1800"/>
                  <a:t>.</a:t>
                </a:r>
                <a:endParaRPr lang="vi-VN"/>
              </a:p>
            </p:txBody>
          </p:sp>
        </mc:Fallback>
      </mc:AlternateContent>
    </p:spTree>
    <p:extLst>
      <p:ext uri="{BB962C8B-B14F-4D97-AF65-F5344CB8AC3E}">
        <p14:creationId xmlns:p14="http://schemas.microsoft.com/office/powerpoint/2010/main" val="2703515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Calibri" panose="020F0502020204030204" pitchFamily="34" charset="0"/>
                <a:ea typeface="DengXian" panose="02010600030101010101" pitchFamily="2" charset="-122"/>
                <a:cs typeface="Times New Roman" panose="02020603050405020304" pitchFamily="18" charset="0"/>
              </a:rPr>
              <a:t>Một ảnh vân tay thường bao gồm các vùng khác nhau như: vùng không chứa đường vân, vùng chứa đường vân rõ và vùng chứa đường vân bị mờ. </a:t>
            </a:r>
            <a:r>
              <a:rPr lang="en-US" sz="1800" b="1">
                <a:effectLst/>
                <a:latin typeface="Calibri" panose="020F0502020204030204" pitchFamily="34" charset="0"/>
                <a:ea typeface="DengXian" panose="02010600030101010101" pitchFamily="2" charset="-122"/>
                <a:cs typeface="Times New Roman" panose="02020603050405020304" pitchFamily="18" charset="0"/>
              </a:rPr>
              <a:t>Phân đoạn vân tay là quá trình loại bỏ vùng không chứa đường vân và các vùng chứa đường vân bị mờ không có khả năng khôi phục để tránh việc phát hiện sai các đặc trưng.</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87367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Calibri" panose="020F0502020204030204" pitchFamily="34" charset="0"/>
                <a:ea typeface="DengXian" panose="02010600030101010101" pitchFamily="2" charset="-122"/>
                <a:cs typeface="Times New Roman" panose="02020603050405020304" pitchFamily="18" charset="0"/>
              </a:rPr>
              <a:t>- Hầu hết các phương pháp phát hiện singularity được đề xuất trong tài </a:t>
            </a:r>
            <a:r>
              <a:rPr lang="en-US" sz="1800" b="1">
                <a:effectLst/>
                <a:latin typeface="Calibri" panose="020F0502020204030204" pitchFamily="34" charset="0"/>
                <a:ea typeface="DengXian" panose="02010600030101010101" pitchFamily="2" charset="-122"/>
                <a:cs typeface="Times New Roman" panose="02020603050405020304" pitchFamily="18" charset="0"/>
              </a:rPr>
              <a:t>liệu đều hoạt động dựa trên hình ảnh hướng của dấu vân tay. </a:t>
            </a:r>
            <a:r>
              <a:rPr lang="en-US" sz="1800">
                <a:effectLst/>
                <a:latin typeface="Calibri" panose="020F0502020204030204" pitchFamily="34" charset="0"/>
                <a:ea typeface="DengXian" panose="02010600030101010101" pitchFamily="2" charset="-122"/>
                <a:cs typeface="Times New Roman" panose="02020603050405020304" pitchFamily="18" charset="0"/>
              </a:rPr>
              <a:t>Phương pháp được biết đến nhiều nhất là </a:t>
            </a:r>
            <a:r>
              <a:rPr lang="en-US" sz="1800" b="1">
                <a:effectLst/>
                <a:latin typeface="Calibri" panose="020F0502020204030204" pitchFamily="34" charset="0"/>
                <a:ea typeface="DengXian" panose="02010600030101010101" pitchFamily="2" charset="-122"/>
                <a:cs typeface="Times New Roman" panose="02020603050405020304" pitchFamily="18" charset="0"/>
              </a:rPr>
              <a:t>phương pháp dựa vào chỉ số Poincare (Kawagoe và Tojo</a:t>
            </a:r>
            <a:r>
              <a:rPr lang="en-US" sz="1800">
                <a:effectLst/>
                <a:latin typeface="Calibri" panose="020F0502020204030204" pitchFamily="34" charset="0"/>
                <a:ea typeface="DengXian" panose="02010600030101010101" pitchFamily="2" charset="-122"/>
                <a:cs typeface="Times New Roman" panose="02020603050405020304" pitchFamily="18" charset="0"/>
              </a:rPr>
              <a:t>). Một số hướng tiếp cận khác cũng đã được đề xuất; bao gồm các loại chủ yếu sau: 1) các phương pháp dựa trên đặc điểm cục bộ của ảnh định hướng, 2) các phương pháp dựa trên phân vùng, 3) các phương pháp phát hiện lõi và đăng ký dấu vân tay.</a:t>
            </a:r>
          </a:p>
          <a:p>
            <a:pPr marL="0" lvl="0" indent="0" algn="l" rtl="0">
              <a:spcBef>
                <a:spcPts val="0"/>
              </a:spcBef>
              <a:spcAft>
                <a:spcPts val="0"/>
              </a:spcAft>
              <a:buNone/>
            </a:pPr>
            <a:endParaRPr/>
          </a:p>
        </p:txBody>
      </p:sp>
    </p:spTree>
    <p:extLst>
      <p:ext uri="{BB962C8B-B14F-4D97-AF65-F5344CB8AC3E}">
        <p14:creationId xmlns:p14="http://schemas.microsoft.com/office/powerpoint/2010/main" val="1265218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vi-VN" sz="1100" err="1">
                <a:effectLst/>
                <a:latin typeface="Calibri" panose="020F0502020204030204" pitchFamily="34" charset="0"/>
                <a:ea typeface="DengXian" panose="02010600030101010101" pitchFamily="2" charset="-122"/>
                <a:cs typeface="Times New Roman" panose="02020603050405020304" pitchFamily="18" charset="0"/>
              </a:rPr>
              <a:t>Hiệu</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suất</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của</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thuật</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toán</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rút</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trích</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đặc</a:t>
            </a:r>
            <a:r>
              <a:rPr lang="vi-VN" sz="1100">
                <a:effectLst/>
                <a:latin typeface="Calibri" panose="020F0502020204030204" pitchFamily="34" charset="0"/>
                <a:ea typeface="DengXian" panose="02010600030101010101" pitchFamily="2" charset="-122"/>
                <a:cs typeface="Times New Roman" panose="02020603050405020304" pitchFamily="18" charset="0"/>
              </a:rPr>
              <a:t> trưng </a:t>
            </a:r>
            <a:r>
              <a:rPr lang="vi-VN" sz="1100" err="1">
                <a:effectLst/>
                <a:latin typeface="Calibri" panose="020F0502020204030204" pitchFamily="34" charset="0"/>
                <a:ea typeface="DengXian" panose="02010600030101010101" pitchFamily="2" charset="-122"/>
                <a:cs typeface="Times New Roman" panose="02020603050405020304" pitchFamily="18" charset="0"/>
              </a:rPr>
              <a:t>và</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kỹ</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thuật</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nhận</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dạng</a:t>
            </a:r>
            <a:r>
              <a:rPr lang="vi-VN" sz="1100">
                <a:effectLst/>
                <a:latin typeface="Calibri" panose="020F0502020204030204" pitchFamily="34" charset="0"/>
                <a:ea typeface="DengXian" panose="02010600030101010101" pitchFamily="2" charset="-122"/>
                <a:cs typeface="Times New Roman" panose="02020603050405020304" pitchFamily="18" charset="0"/>
              </a:rPr>
              <a:t> vân tay </a:t>
            </a:r>
            <a:r>
              <a:rPr lang="vi-VN" sz="1100" err="1">
                <a:effectLst/>
                <a:latin typeface="Calibri" panose="020F0502020204030204" pitchFamily="34" charset="0"/>
                <a:ea typeface="DengXian" panose="02010600030101010101" pitchFamily="2" charset="-122"/>
                <a:cs typeface="Times New Roman" panose="02020603050405020304" pitchFamily="18" charset="0"/>
              </a:rPr>
              <a:t>phụ</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thuộc</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rất</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nhiều</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vào</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chất</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lượng</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hình</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ảnh</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đầu</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vào</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của</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dấu</a:t>
            </a:r>
            <a:r>
              <a:rPr lang="vi-VN" sz="1100">
                <a:effectLst/>
                <a:latin typeface="Calibri" panose="020F0502020204030204" pitchFamily="34" charset="0"/>
                <a:ea typeface="DengXian" panose="02010600030101010101" pitchFamily="2" charset="-122"/>
                <a:cs typeface="Times New Roman" panose="02020603050405020304" pitchFamily="18" charset="0"/>
              </a:rPr>
              <a:t> vân tay. Trong </a:t>
            </a:r>
            <a:r>
              <a:rPr lang="vi-VN" sz="1100" err="1">
                <a:effectLst/>
                <a:latin typeface="Calibri" panose="020F0502020204030204" pitchFamily="34" charset="0"/>
                <a:ea typeface="DengXian" panose="02010600030101010101" pitchFamily="2" charset="-122"/>
                <a:cs typeface="Times New Roman" panose="02020603050405020304" pitchFamily="18" charset="0"/>
              </a:rPr>
              <a:t>thực</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tế</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khoảng</a:t>
            </a:r>
            <a:r>
              <a:rPr lang="vi-VN" sz="1100">
                <a:effectLst/>
                <a:latin typeface="Calibri" panose="020F0502020204030204" pitchFamily="34" charset="0"/>
                <a:ea typeface="DengXian" panose="02010600030101010101" pitchFamily="2" charset="-122"/>
                <a:cs typeface="Times New Roman" panose="02020603050405020304" pitchFamily="18" charset="0"/>
              </a:rPr>
              <a:t> 10% </a:t>
            </a:r>
            <a:r>
              <a:rPr lang="vi-VN" sz="1100" err="1">
                <a:effectLst/>
                <a:latin typeface="Calibri" panose="020F0502020204030204" pitchFamily="34" charset="0"/>
                <a:ea typeface="DengXian" panose="02010600030101010101" pitchFamily="2" charset="-122"/>
                <a:cs typeface="Times New Roman" panose="02020603050405020304" pitchFamily="18" charset="0"/>
              </a:rPr>
              <a:t>hình</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ảnh</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dấu</a:t>
            </a:r>
            <a:r>
              <a:rPr lang="vi-VN" sz="1100">
                <a:effectLst/>
                <a:latin typeface="Calibri" panose="020F0502020204030204" pitchFamily="34" charset="0"/>
                <a:ea typeface="DengXian" panose="02010600030101010101" pitchFamily="2" charset="-122"/>
                <a:cs typeface="Times New Roman" panose="02020603050405020304" pitchFamily="18" charset="0"/>
              </a:rPr>
              <a:t> vân tay </a:t>
            </a:r>
            <a:r>
              <a:rPr lang="vi-VN" sz="1100" err="1">
                <a:effectLst/>
                <a:latin typeface="Calibri" panose="020F0502020204030204" pitchFamily="34" charset="0"/>
                <a:ea typeface="DengXian" panose="02010600030101010101" pitchFamily="2" charset="-122"/>
                <a:cs typeface="Times New Roman" panose="02020603050405020304" pitchFamily="18" charset="0"/>
              </a:rPr>
              <a:t>có</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chất</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lượng</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kém</a:t>
            </a:r>
            <a:r>
              <a:rPr lang="vi-VN" sz="1100">
                <a:effectLst/>
                <a:latin typeface="Calibri" panose="020F0502020204030204" pitchFamily="34" charset="0"/>
                <a:ea typeface="DengXian" panose="02010600030101010101" pitchFamily="2" charset="-122"/>
                <a:cs typeface="Times New Roman" panose="02020603050405020304" pitchFamily="18" charset="0"/>
              </a:rPr>
              <a:t> do </a:t>
            </a:r>
            <a:r>
              <a:rPr lang="vi-VN" sz="1100" err="1">
                <a:effectLst/>
                <a:latin typeface="Calibri" panose="020F0502020204030204" pitchFamily="34" charset="0"/>
                <a:ea typeface="DengXian" panose="02010600030101010101" pitchFamily="2" charset="-122"/>
                <a:cs typeface="Times New Roman" panose="02020603050405020304" pitchFamily="18" charset="0"/>
              </a:rPr>
              <a:t>ảnh</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hưởng</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bởi</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các</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yếu</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tố</a:t>
            </a:r>
            <a:r>
              <a:rPr lang="vi-VN" sz="1100">
                <a:effectLst/>
                <a:latin typeface="Calibri" panose="020F0502020204030204" pitchFamily="34" charset="0"/>
                <a:ea typeface="DengXian" panose="02010600030101010101" pitchFamily="2" charset="-122"/>
                <a:cs typeface="Times New Roman" panose="02020603050405020304" pitchFamily="18" charset="0"/>
              </a:rPr>
              <a:t> như </a:t>
            </a:r>
            <a:r>
              <a:rPr lang="vi-VN" sz="1100" err="1">
                <a:effectLst/>
                <a:latin typeface="Calibri" panose="020F0502020204030204" pitchFamily="34" charset="0"/>
                <a:ea typeface="DengXian" panose="02010600030101010101" pitchFamily="2" charset="-122"/>
                <a:cs typeface="Times New Roman" panose="02020603050405020304" pitchFamily="18" charset="0"/>
              </a:rPr>
              <a:t>tình</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trạng</a:t>
            </a:r>
            <a:r>
              <a:rPr lang="vi-VN" sz="1100">
                <a:effectLst/>
                <a:latin typeface="Calibri" panose="020F0502020204030204" pitchFamily="34" charset="0"/>
                <a:ea typeface="DengXian" panose="02010600030101010101" pitchFamily="2" charset="-122"/>
                <a:cs typeface="Times New Roman" panose="02020603050405020304" pitchFamily="18" charset="0"/>
              </a:rPr>
              <a:t> da (</a:t>
            </a:r>
            <a:r>
              <a:rPr lang="vi-VN" sz="1100" err="1">
                <a:effectLst/>
                <a:latin typeface="Calibri" panose="020F0502020204030204" pitchFamily="34" charset="0"/>
                <a:ea typeface="DengXian" panose="02010600030101010101" pitchFamily="2" charset="-122"/>
                <a:cs typeface="Times New Roman" panose="02020603050405020304" pitchFamily="18" charset="0"/>
              </a:rPr>
              <a:t>ướt</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hoặc</a:t>
            </a:r>
            <a:r>
              <a:rPr lang="vi-VN" sz="1100">
                <a:effectLst/>
                <a:latin typeface="Calibri" panose="020F0502020204030204" pitchFamily="34" charset="0"/>
                <a:ea typeface="DengXian" panose="02010600030101010101" pitchFamily="2" charset="-122"/>
                <a:cs typeface="Times New Roman" panose="02020603050405020304" pitchFamily="18" charset="0"/>
              </a:rPr>
              <a:t> khô, </a:t>
            </a:r>
            <a:r>
              <a:rPr lang="vi-VN" sz="1100" err="1">
                <a:effectLst/>
                <a:latin typeface="Calibri" panose="020F0502020204030204" pitchFamily="34" charset="0"/>
                <a:ea typeface="DengXian" panose="02010600030101010101" pitchFamily="2" charset="-122"/>
                <a:cs typeface="Times New Roman" panose="02020603050405020304" pitchFamily="18" charset="0"/>
              </a:rPr>
              <a:t>vết</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cắt</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vết</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bầm</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nhiễu</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cảm</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biến</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áp</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lực</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ngón</a:t>
            </a:r>
            <a:r>
              <a:rPr lang="vi-VN" sz="1100">
                <a:effectLst/>
                <a:latin typeface="Calibri" panose="020F0502020204030204" pitchFamily="34" charset="0"/>
                <a:ea typeface="DengXian" panose="02010600030101010101" pitchFamily="2" charset="-122"/>
                <a:cs typeface="Times New Roman" panose="02020603050405020304" pitchFamily="18" charset="0"/>
              </a:rPr>
              <a:t> tay không </a:t>
            </a:r>
            <a:r>
              <a:rPr lang="vi-VN" sz="1100" err="1">
                <a:effectLst/>
                <a:latin typeface="Calibri" panose="020F0502020204030204" pitchFamily="34" charset="0"/>
                <a:ea typeface="DengXian" panose="02010600030101010101" pitchFamily="2" charset="-122"/>
                <a:cs typeface="Times New Roman" panose="02020603050405020304" pitchFamily="18" charset="0"/>
              </a:rPr>
              <a:t>chính</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xác</a:t>
            </a:r>
            <a:r>
              <a:rPr lang="vi-VN" sz="1100">
                <a:effectLst/>
                <a:latin typeface="Calibri" panose="020F0502020204030204" pitchFamily="34" charset="0"/>
                <a:ea typeface="DengXian" panose="02010600030101010101" pitchFamily="2" charset="-122"/>
                <a:cs typeface="Times New Roman" panose="02020603050405020304" pitchFamily="18" charset="0"/>
              </a:rPr>
              <a:t> hay </a:t>
            </a:r>
            <a:r>
              <a:rPr lang="vi-VN" sz="1100" err="1">
                <a:effectLst/>
                <a:latin typeface="Calibri" panose="020F0502020204030204" pitchFamily="34" charset="0"/>
                <a:ea typeface="DengXian" panose="02010600030101010101" pitchFamily="2" charset="-122"/>
                <a:cs typeface="Times New Roman" panose="02020603050405020304" pitchFamily="18" charset="0"/>
              </a:rPr>
              <a:t>ngón</a:t>
            </a:r>
            <a:r>
              <a:rPr lang="vi-VN" sz="1100">
                <a:effectLst/>
                <a:latin typeface="Calibri" panose="020F0502020204030204" pitchFamily="34" charset="0"/>
                <a:ea typeface="DengXian" panose="02010600030101010101" pitchFamily="2" charset="-122"/>
                <a:cs typeface="Times New Roman" panose="02020603050405020304" pitchFamily="18" charset="0"/>
              </a:rPr>
              <a:t> tay </a:t>
            </a:r>
            <a:r>
              <a:rPr lang="vi-VN" sz="1100" err="1">
                <a:effectLst/>
                <a:latin typeface="Calibri" panose="020F0502020204030204" pitchFamily="34" charset="0"/>
                <a:ea typeface="DengXian" panose="02010600030101010101" pitchFamily="2" charset="-122"/>
                <a:cs typeface="Times New Roman" panose="02020603050405020304" pitchFamily="18" charset="0"/>
              </a:rPr>
              <a:t>có</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chất</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lượng</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thấp</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sẵn</a:t>
            </a:r>
            <a:r>
              <a:rPr lang="vi-VN" sz="1100">
                <a:effectLst/>
                <a:latin typeface="Calibri" panose="020F0502020204030204" pitchFamily="34" charset="0"/>
                <a:ea typeface="DengXian" panose="02010600030101010101" pitchFamily="2" charset="-122"/>
                <a:cs typeface="Times New Roman" panose="02020603050405020304" pitchFamily="18" charset="0"/>
              </a:rPr>
              <a:t> (như ở </a:t>
            </a:r>
            <a:r>
              <a:rPr lang="vi-VN" sz="1100" err="1">
                <a:effectLst/>
                <a:latin typeface="Calibri" panose="020F0502020204030204" pitchFamily="34" charset="0"/>
                <a:ea typeface="DengXian" panose="02010600030101010101" pitchFamily="2" charset="-122"/>
                <a:cs typeface="Times New Roman" panose="02020603050405020304" pitchFamily="18" charset="0"/>
              </a:rPr>
              <a:t>người</a:t>
            </a:r>
            <a:r>
              <a:rPr lang="vi-VN" sz="1100">
                <a:effectLst/>
                <a:latin typeface="Calibri" panose="020F0502020204030204" pitchFamily="34" charset="0"/>
                <a:ea typeface="DengXian" panose="02010600030101010101" pitchFamily="2" charset="-122"/>
                <a:cs typeface="Times New Roman" panose="02020603050405020304" pitchFamily="18" charset="0"/>
              </a:rPr>
              <a:t> cao </a:t>
            </a:r>
            <a:r>
              <a:rPr lang="vi-VN" sz="1100" err="1">
                <a:effectLst/>
                <a:latin typeface="Calibri" panose="020F0502020204030204" pitchFamily="34" charset="0"/>
                <a:ea typeface="DengXian" panose="02010600030101010101" pitchFamily="2" charset="-122"/>
                <a:cs typeface="Times New Roman" panose="02020603050405020304" pitchFamily="18" charset="0"/>
              </a:rPr>
              <a:t>tuổi</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người</a:t>
            </a:r>
            <a:r>
              <a:rPr lang="vi-VN" sz="1100">
                <a:effectLst/>
                <a:latin typeface="Calibri" panose="020F0502020204030204" pitchFamily="34" charset="0"/>
                <a:ea typeface="DengXian" panose="02010600030101010101" pitchFamily="2" charset="-122"/>
                <a:cs typeface="Times New Roman" panose="02020603050405020304" pitchFamily="18" charset="0"/>
              </a:rPr>
              <a:t> lao </a:t>
            </a:r>
            <a:r>
              <a:rPr lang="vi-VN" sz="1100" err="1">
                <a:effectLst/>
                <a:latin typeface="Calibri" panose="020F0502020204030204" pitchFamily="34" charset="0"/>
                <a:ea typeface="DengXian" panose="02010600030101010101" pitchFamily="2" charset="-122"/>
                <a:cs typeface="Times New Roman" panose="02020603050405020304" pitchFamily="18" charset="0"/>
              </a:rPr>
              <a:t>động</a:t>
            </a:r>
            <a:r>
              <a:rPr lang="vi-VN" sz="1100">
                <a:effectLst/>
                <a:latin typeface="Calibri" panose="020F0502020204030204" pitchFamily="34" charset="0"/>
                <a:ea typeface="DengXian" panose="02010600030101010101" pitchFamily="2" charset="-122"/>
                <a:cs typeface="Times New Roman" panose="02020603050405020304" pitchFamily="18" charset="0"/>
              </a:rPr>
              <a:t> chân tay </a:t>
            </a:r>
            <a:r>
              <a:rPr lang="vi-VN" sz="1100" err="1">
                <a:effectLst/>
                <a:latin typeface="Calibri" panose="020F0502020204030204" pitchFamily="34" charset="0"/>
                <a:ea typeface="DengXian" panose="02010600030101010101" pitchFamily="2" charset="-122"/>
                <a:cs typeface="Times New Roman" panose="02020603050405020304" pitchFamily="18" charset="0"/>
              </a:rPr>
              <a:t>thường</a:t>
            </a:r>
            <a:r>
              <a:rPr lang="vi-VN" sz="1100">
                <a:effectLst/>
                <a:latin typeface="Calibri" panose="020F0502020204030204" pitchFamily="34" charset="0"/>
                <a:ea typeface="DengXian" panose="02010600030101010101" pitchFamily="2" charset="-122"/>
                <a:cs typeface="Times New Roman" panose="02020603050405020304" pitchFamily="18" charset="0"/>
              </a:rPr>
              <a:t> xuyên).</a:t>
            </a:r>
          </a:p>
          <a:p>
            <a:pPr marL="0" marR="0">
              <a:lnSpc>
                <a:spcPct val="107000"/>
              </a:lnSpc>
              <a:spcBef>
                <a:spcPts val="0"/>
              </a:spcBef>
              <a:spcAft>
                <a:spcPts val="800"/>
              </a:spcAft>
            </a:pPr>
            <a:r>
              <a:rPr lang="vi-VN" sz="1100" err="1">
                <a:effectLst/>
                <a:latin typeface="Calibri" panose="020F0502020204030204" pitchFamily="34" charset="0"/>
                <a:ea typeface="DengXian" panose="02010600030101010101" pitchFamily="2" charset="-122"/>
                <a:cs typeface="Times New Roman" panose="02020603050405020304" pitchFamily="18" charset="0"/>
              </a:rPr>
              <a:t>Mục</a:t>
            </a:r>
            <a:r>
              <a:rPr lang="vi-VN" sz="1100">
                <a:effectLst/>
                <a:latin typeface="Calibri" panose="020F0502020204030204" pitchFamily="34" charset="0"/>
                <a:ea typeface="DengXian" panose="02010600030101010101" pitchFamily="2" charset="-122"/>
                <a:cs typeface="Times New Roman" panose="02020603050405020304" pitchFamily="18" charset="0"/>
              </a:rPr>
              <a:t> tiêu </a:t>
            </a:r>
            <a:r>
              <a:rPr lang="vi-VN" sz="1100" err="1">
                <a:effectLst/>
                <a:latin typeface="Calibri" panose="020F0502020204030204" pitchFamily="34" charset="0"/>
                <a:ea typeface="DengXian" panose="02010600030101010101" pitchFamily="2" charset="-122"/>
                <a:cs typeface="Times New Roman" panose="02020603050405020304" pitchFamily="18" charset="0"/>
              </a:rPr>
              <a:t>của</a:t>
            </a:r>
            <a:r>
              <a:rPr lang="vi-VN" sz="1100">
                <a:effectLst/>
                <a:latin typeface="Calibri" panose="020F0502020204030204" pitchFamily="34" charset="0"/>
                <a:ea typeface="DengXian" panose="02010600030101010101" pitchFamily="2" charset="-122"/>
                <a:cs typeface="Times New Roman" panose="02020603050405020304" pitchFamily="18" charset="0"/>
              </a:rPr>
              <a:t> tăng </a:t>
            </a:r>
            <a:r>
              <a:rPr lang="vi-VN" sz="1100" err="1">
                <a:effectLst/>
                <a:latin typeface="Calibri" panose="020F0502020204030204" pitchFamily="34" charset="0"/>
                <a:ea typeface="DengXian" panose="02010600030101010101" pitchFamily="2" charset="-122"/>
                <a:cs typeface="Times New Roman" panose="02020603050405020304" pitchFamily="18" charset="0"/>
              </a:rPr>
              <a:t>cường</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ảnh</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là</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cải</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thiện</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chất</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lượng</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của</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ảnh</a:t>
            </a:r>
            <a:r>
              <a:rPr lang="vi-VN" sz="1100">
                <a:effectLst/>
                <a:latin typeface="Calibri" panose="020F0502020204030204" pitchFamily="34" charset="0"/>
                <a:ea typeface="DengXian" panose="02010600030101010101" pitchFamily="2" charset="-122"/>
                <a:cs typeface="Times New Roman" panose="02020603050405020304" pitchFamily="18" charset="0"/>
              </a:rPr>
              <a:t> vân tay ở </a:t>
            </a:r>
            <a:r>
              <a:rPr lang="vi-VN" sz="1100" err="1">
                <a:effectLst/>
                <a:latin typeface="Calibri" panose="020F0502020204030204" pitchFamily="34" charset="0"/>
                <a:ea typeface="DengXian" panose="02010600030101010101" pitchFamily="2" charset="-122"/>
                <a:cs typeface="Times New Roman" panose="02020603050405020304" pitchFamily="18" charset="0"/>
              </a:rPr>
              <a:t>các</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vùng</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có</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thể</a:t>
            </a:r>
            <a:r>
              <a:rPr lang="vi-VN" sz="1100">
                <a:effectLst/>
                <a:latin typeface="Calibri" panose="020F0502020204030204" pitchFamily="34" charset="0"/>
                <a:ea typeface="DengXian" panose="02010600030101010101" pitchFamily="2" charset="-122"/>
                <a:cs typeface="Times New Roman" panose="02020603050405020304" pitchFamily="18" charset="0"/>
              </a:rPr>
              <a:t> khôi </a:t>
            </a:r>
            <a:r>
              <a:rPr lang="vi-VN" sz="1100" err="1">
                <a:effectLst/>
                <a:latin typeface="Calibri" panose="020F0502020204030204" pitchFamily="34" charset="0"/>
                <a:ea typeface="DengXian" panose="02010600030101010101" pitchFamily="2" charset="-122"/>
                <a:cs typeface="Times New Roman" panose="02020603050405020304" pitchFamily="18" charset="0"/>
              </a:rPr>
              <a:t>phục</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và</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đánh</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dấu</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các</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vùng</a:t>
            </a:r>
            <a:r>
              <a:rPr lang="vi-VN" sz="1100">
                <a:effectLst/>
                <a:latin typeface="Calibri" panose="020F0502020204030204" pitchFamily="34" charset="0"/>
                <a:ea typeface="DengXian" panose="02010600030101010101" pitchFamily="2" charset="-122"/>
                <a:cs typeface="Times New Roman" panose="02020603050405020304" pitchFamily="18" charset="0"/>
              </a:rPr>
              <a:t> không </a:t>
            </a:r>
            <a:r>
              <a:rPr lang="vi-VN" sz="1100" err="1">
                <a:effectLst/>
                <a:latin typeface="Calibri" panose="020F0502020204030204" pitchFamily="34" charset="0"/>
                <a:ea typeface="DengXian" panose="02010600030101010101" pitchFamily="2" charset="-122"/>
                <a:cs typeface="Times New Roman" panose="02020603050405020304" pitchFamily="18" charset="0"/>
              </a:rPr>
              <a:t>thể</a:t>
            </a:r>
            <a:r>
              <a:rPr lang="vi-VN" sz="1100">
                <a:effectLst/>
                <a:latin typeface="Calibri" panose="020F0502020204030204" pitchFamily="34" charset="0"/>
                <a:ea typeface="DengXian" panose="02010600030101010101" pitchFamily="2" charset="-122"/>
                <a:cs typeface="Times New Roman" panose="02020603050405020304" pitchFamily="18" charset="0"/>
              </a:rPr>
              <a:t> khôi </a:t>
            </a:r>
            <a:r>
              <a:rPr lang="vi-VN" sz="1100" err="1">
                <a:effectLst/>
                <a:latin typeface="Calibri" panose="020F0502020204030204" pitchFamily="34" charset="0"/>
                <a:ea typeface="DengXian" panose="02010600030101010101" pitchFamily="2" charset="-122"/>
                <a:cs typeface="Times New Roman" panose="02020603050405020304" pitchFamily="18" charset="0"/>
              </a:rPr>
              <a:t>phục</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vùng</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nhiễu</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để</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xử</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lý</a:t>
            </a:r>
            <a:r>
              <a:rPr lang="vi-VN" sz="1100">
                <a:effectLst/>
                <a:latin typeface="Calibri" panose="020F0502020204030204" pitchFamily="34" charset="0"/>
                <a:ea typeface="DengXian" panose="02010600030101010101" pitchFamily="2" charset="-122"/>
                <a:cs typeface="Times New Roman" panose="02020603050405020304" pitchFamily="18" charset="0"/>
              </a:rPr>
              <a:t> thêm. </a:t>
            </a:r>
            <a:r>
              <a:rPr lang="vi-VN" sz="1100" err="1">
                <a:effectLst/>
                <a:latin typeface="Calibri" panose="020F0502020204030204" pitchFamily="34" charset="0"/>
                <a:ea typeface="DengXian" panose="02010600030101010101" pitchFamily="2" charset="-122"/>
                <a:cs typeface="Times New Roman" panose="02020603050405020304" pitchFamily="18" charset="0"/>
              </a:rPr>
              <a:t>Kỹ</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thuật</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thường</a:t>
            </a:r>
            <a:r>
              <a:rPr lang="vi-VN" sz="1100">
                <a:effectLst/>
                <a:latin typeface="Calibri" panose="020F0502020204030204" pitchFamily="34" charset="0"/>
                <a:ea typeface="DengXian" panose="02010600030101010101" pitchFamily="2" charset="-122"/>
                <a:cs typeface="Times New Roman" panose="02020603050405020304" pitchFamily="18" charset="0"/>
              </a:rPr>
              <a:t> xuyên </a:t>
            </a:r>
            <a:r>
              <a:rPr lang="vi-VN" sz="1100" err="1">
                <a:effectLst/>
                <a:latin typeface="Calibri" panose="020F0502020204030204" pitchFamily="34" charset="0"/>
                <a:ea typeface="DengXian" panose="02010600030101010101" pitchFamily="2" charset="-122"/>
                <a:cs typeface="Times New Roman" panose="02020603050405020304" pitchFamily="18" charset="0"/>
              </a:rPr>
              <a:t>được</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sử</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dụng</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nhất</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là</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kỹ</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thuật</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dựa</a:t>
            </a:r>
            <a:r>
              <a:rPr lang="vi-VN" sz="1100">
                <a:effectLst/>
                <a:latin typeface="Calibri" panose="020F0502020204030204" pitchFamily="34" charset="0"/>
                <a:ea typeface="DengXian" panose="02010600030101010101" pitchFamily="2" charset="-122"/>
                <a:cs typeface="Times New Roman" panose="02020603050405020304" pitchFamily="18" charset="0"/>
              </a:rPr>
              <a:t> trên </a:t>
            </a:r>
            <a:r>
              <a:rPr lang="vi-VN" sz="1100" err="1">
                <a:effectLst/>
                <a:latin typeface="Calibri" panose="020F0502020204030204" pitchFamily="34" charset="0"/>
                <a:ea typeface="DengXian" panose="02010600030101010101" pitchFamily="2" charset="-122"/>
                <a:cs typeface="Times New Roman" panose="02020603050405020304" pitchFamily="18" charset="0"/>
              </a:rPr>
              <a:t>các</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bộ</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lọc</a:t>
            </a:r>
            <a:r>
              <a:rPr lang="vi-VN" sz="1100">
                <a:effectLst/>
                <a:latin typeface="Calibri" panose="020F0502020204030204" pitchFamily="34" charset="0"/>
                <a:ea typeface="DengXian" panose="02010600030101010101" pitchFamily="2" charset="-122"/>
                <a:cs typeface="Times New Roman" panose="02020603050405020304" pitchFamily="18" charset="0"/>
              </a:rPr>
              <a:t> theo </a:t>
            </a:r>
            <a:r>
              <a:rPr lang="vi-VN" sz="1100" err="1">
                <a:effectLst/>
                <a:latin typeface="Calibri" panose="020F0502020204030204" pitchFamily="34" charset="0"/>
                <a:ea typeface="DengXian" panose="02010600030101010101" pitchFamily="2" charset="-122"/>
                <a:cs typeface="Times New Roman" panose="02020603050405020304" pitchFamily="18" charset="0"/>
              </a:rPr>
              <a:t>ngữ</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cảnh</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contextual</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filters</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Các</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đặc</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tính</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của</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bộ</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lọc</a:t>
            </a:r>
            <a:r>
              <a:rPr lang="vi-VN" sz="1100">
                <a:effectLst/>
                <a:latin typeface="Calibri" panose="020F0502020204030204" pitchFamily="34" charset="0"/>
                <a:ea typeface="DengXian" panose="02010600030101010101" pitchFamily="2" charset="-122"/>
                <a:cs typeface="Times New Roman" panose="02020603050405020304" pitchFamily="18" charset="0"/>
              </a:rPr>
              <a:t> theo </a:t>
            </a:r>
            <a:r>
              <a:rPr lang="vi-VN" sz="1100" err="1">
                <a:effectLst/>
                <a:latin typeface="Calibri" panose="020F0502020204030204" pitchFamily="34" charset="0"/>
                <a:ea typeface="DengXian" panose="02010600030101010101" pitchFamily="2" charset="-122"/>
                <a:cs typeface="Times New Roman" panose="02020603050405020304" pitchFamily="18" charset="0"/>
              </a:rPr>
              <a:t>ngữ</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cảnh</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cục</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bộ</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được</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xác</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định</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bởi</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hướng</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cục</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bộ</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của</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đường</a:t>
            </a:r>
            <a:r>
              <a:rPr lang="vi-VN" sz="1100">
                <a:effectLst/>
                <a:latin typeface="Calibri" panose="020F0502020204030204" pitchFamily="34" charset="0"/>
                <a:ea typeface="DengXian" panose="02010600030101010101" pitchFamily="2" charset="-122"/>
                <a:cs typeface="Times New Roman" panose="02020603050405020304" pitchFamily="18" charset="0"/>
              </a:rPr>
              <a:t> vân </a:t>
            </a:r>
            <a:r>
              <a:rPr lang="vi-VN" sz="1100" err="1">
                <a:effectLst/>
                <a:latin typeface="Calibri" panose="020F0502020204030204" pitchFamily="34" charset="0"/>
                <a:ea typeface="DengXian" panose="02010600030101010101" pitchFamily="2" charset="-122"/>
                <a:cs typeface="Times New Roman" panose="02020603050405020304" pitchFamily="18" charset="0"/>
              </a:rPr>
              <a:t>và</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tần</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số</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cục</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bộ</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của</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đường</a:t>
            </a:r>
            <a:r>
              <a:rPr lang="vi-VN" sz="1100">
                <a:effectLst/>
                <a:latin typeface="Calibri" panose="020F0502020204030204" pitchFamily="34" charset="0"/>
                <a:ea typeface="DengXian" panose="02010600030101010101" pitchFamily="2" charset="-122"/>
                <a:cs typeface="Times New Roman" panose="02020603050405020304" pitchFamily="18" charset="0"/>
              </a:rPr>
              <a:t> vân. </a:t>
            </a:r>
            <a:r>
              <a:rPr lang="vi-VN" sz="1100" err="1">
                <a:effectLst/>
                <a:latin typeface="Calibri" panose="020F0502020204030204" pitchFamily="34" charset="0"/>
                <a:ea typeface="DengXian" panose="02010600030101010101" pitchFamily="2" charset="-122"/>
                <a:cs typeface="Times New Roman" panose="02020603050405020304" pitchFamily="18" charset="0"/>
              </a:rPr>
              <a:t>Một</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bộ</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lọc</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thích</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hợp</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điều</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chỉnh</a:t>
            </a:r>
            <a:r>
              <a:rPr lang="vi-VN" sz="1100">
                <a:effectLst/>
                <a:latin typeface="Calibri" panose="020F0502020204030204" pitchFamily="34" charset="0"/>
                <a:ea typeface="DengXian" panose="02010600030101010101" pitchFamily="2" charset="-122"/>
                <a:cs typeface="Times New Roman" panose="02020603050405020304" pitchFamily="18" charset="0"/>
              </a:rPr>
              <a:t> theo </a:t>
            </a:r>
            <a:r>
              <a:rPr lang="vi-VN" sz="1100" err="1">
                <a:effectLst/>
                <a:latin typeface="Calibri" panose="020F0502020204030204" pitchFamily="34" charset="0"/>
                <a:ea typeface="DengXian" panose="02010600030101010101" pitchFamily="2" charset="-122"/>
                <a:cs typeface="Times New Roman" panose="02020603050405020304" pitchFamily="18" charset="0"/>
              </a:rPr>
              <a:t>tần</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số</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và</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hướng</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cục</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bộ</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của</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đường</a:t>
            </a:r>
            <a:r>
              <a:rPr lang="vi-VN" sz="1100">
                <a:effectLst/>
                <a:latin typeface="Calibri" panose="020F0502020204030204" pitchFamily="34" charset="0"/>
                <a:ea typeface="DengXian" panose="02010600030101010101" pitchFamily="2" charset="-122"/>
                <a:cs typeface="Times New Roman" panose="02020603050405020304" pitchFamily="18" charset="0"/>
              </a:rPr>
              <a:t> vân </a:t>
            </a:r>
            <a:r>
              <a:rPr lang="vi-VN" sz="1100" err="1">
                <a:effectLst/>
                <a:latin typeface="Calibri" panose="020F0502020204030204" pitchFamily="34" charset="0"/>
                <a:ea typeface="DengXian" panose="02010600030101010101" pitchFamily="2" charset="-122"/>
                <a:cs typeface="Times New Roman" panose="02020603050405020304" pitchFamily="18" charset="0"/>
              </a:rPr>
              <a:t>có</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thể</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loại</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bỏ</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hiệu</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quả</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các</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vùng</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nhiễu</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và</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giữ</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lại</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cấu</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trúc</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chính</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xác</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của</a:t>
            </a:r>
            <a:r>
              <a:rPr lang="vi-VN" sz="1100">
                <a:effectLst/>
                <a:latin typeface="Calibri" panose="020F0502020204030204" pitchFamily="34" charset="0"/>
                <a:ea typeface="DengXian" panose="02010600030101010101" pitchFamily="2" charset="-122"/>
                <a:cs typeface="Times New Roman" panose="02020603050405020304" pitchFamily="18" charset="0"/>
              </a:rPr>
              <a:t> </a:t>
            </a:r>
            <a:r>
              <a:rPr lang="vi-VN" sz="1100" err="1">
                <a:effectLst/>
                <a:latin typeface="Calibri" panose="020F0502020204030204" pitchFamily="34" charset="0"/>
                <a:ea typeface="DengXian" panose="02010600030101010101" pitchFamily="2" charset="-122"/>
                <a:cs typeface="Times New Roman" panose="02020603050405020304" pitchFamily="18" charset="0"/>
              </a:rPr>
              <a:t>dấu</a:t>
            </a:r>
            <a:r>
              <a:rPr lang="vi-VN" sz="1100">
                <a:effectLst/>
                <a:latin typeface="Calibri" panose="020F0502020204030204" pitchFamily="34" charset="0"/>
                <a:ea typeface="DengXian" panose="02010600030101010101" pitchFamily="2" charset="-122"/>
                <a:cs typeface="Times New Roman" panose="02020603050405020304" pitchFamily="18" charset="0"/>
              </a:rPr>
              <a:t> vân tay.</a:t>
            </a:r>
          </a:p>
          <a:p>
            <a:pPr marL="0" lvl="0" indent="0" algn="l" rtl="0">
              <a:spcBef>
                <a:spcPts val="0"/>
              </a:spcBef>
              <a:spcAft>
                <a:spcPts val="0"/>
              </a:spcAft>
              <a:buNone/>
            </a:pPr>
            <a:endParaRPr lang="vi-VN"/>
          </a:p>
          <a:p>
            <a:endParaRPr lang="en-US"/>
          </a:p>
        </p:txBody>
      </p:sp>
    </p:spTree>
    <p:extLst>
      <p:ext uri="{BB962C8B-B14F-4D97-AF65-F5344CB8AC3E}">
        <p14:creationId xmlns:p14="http://schemas.microsoft.com/office/powerpoint/2010/main" val="3672927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indent="-342900" algn="just">
              <a:spcBef>
                <a:spcPts val="600"/>
              </a:spcBef>
              <a:spcAft>
                <a:spcPts val="600"/>
              </a:spcAft>
              <a:buClr>
                <a:schemeClr val="bg1"/>
              </a:buClr>
              <a:buFont typeface="Wingdings" panose="05000000000000000000" pitchFamily="2" charset="2"/>
              <a:buChar char="§"/>
            </a:pPr>
            <a:r>
              <a:rPr lang="en-US" sz="1800" err="1">
                <a:effectLst/>
                <a:latin typeface="Calibri" panose="020F0502020204030204" pitchFamily="34" charset="0"/>
                <a:ea typeface="DengXian" panose="02010600030101010101" pitchFamily="2" charset="-122"/>
                <a:cs typeface="Times New Roman" panose="02020603050405020304" pitchFamily="18" charset="0"/>
              </a:rPr>
              <a:t>Hầu</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hết</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các</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phương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pháp</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rút</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trích</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đặc</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trưng</a:t>
            </a:r>
            <a:r>
              <a:rPr lang="en-US" sz="1800">
                <a:effectLst/>
                <a:latin typeface="Calibri" panose="020F0502020204030204" pitchFamily="34" charset="0"/>
                <a:ea typeface="DengXian" panose="02010600030101010101" pitchFamily="2" charset="-122"/>
                <a:cs typeface="Times New Roman" panose="02020603050405020304" pitchFamily="18" charset="0"/>
              </a:rPr>
              <a:t> được </a:t>
            </a:r>
            <a:r>
              <a:rPr lang="en-US" sz="1800" err="1">
                <a:effectLst/>
                <a:latin typeface="Calibri" panose="020F0502020204030204" pitchFamily="34" charset="0"/>
                <a:ea typeface="DengXian" panose="02010600030101010101" pitchFamily="2" charset="-122"/>
                <a:cs typeface="Times New Roman" panose="02020603050405020304" pitchFamily="18" charset="0"/>
              </a:rPr>
              <a:t>đề</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xuất</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yêu</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cầu</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ảnh</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vân</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tay</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phải</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chuyển</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đổi</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từ</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dạng</a:t>
            </a:r>
            <a:r>
              <a:rPr lang="en-US" sz="1800">
                <a:effectLst/>
                <a:latin typeface="Calibri" panose="020F0502020204030204" pitchFamily="34" charset="0"/>
                <a:ea typeface="DengXian" panose="02010600030101010101" pitchFamily="2" charset="-122"/>
                <a:cs typeface="Times New Roman" panose="02020603050405020304" pitchFamily="18" charset="0"/>
              </a:rPr>
              <a:t> gray-scale sang hình </a:t>
            </a:r>
            <a:r>
              <a:rPr lang="en-US" sz="1800" err="1">
                <a:effectLst/>
                <a:latin typeface="Calibri" panose="020F0502020204030204" pitchFamily="34" charset="0"/>
                <a:ea typeface="DengXian" panose="02010600030101010101" pitchFamily="2" charset="-122"/>
                <a:cs typeface="Times New Roman" panose="02020603050405020304" pitchFamily="18" charset="0"/>
              </a:rPr>
              <a:t>ảnh</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nhị</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phân</a:t>
            </a:r>
            <a:r>
              <a:rPr lang="en-US" sz="1800">
                <a:effectLst/>
                <a:latin typeface="Calibri" panose="020F0502020204030204" pitchFamily="34" charset="0"/>
                <a:ea typeface="DengXian" panose="02010600030101010101" pitchFamily="2" charset="-122"/>
                <a:cs typeface="Times New Roman" panose="02020603050405020304" pitchFamily="18" charset="0"/>
              </a:rPr>
              <a:t>. Các hình </a:t>
            </a:r>
            <a:r>
              <a:rPr lang="en-US" sz="1800" err="1">
                <a:effectLst/>
                <a:latin typeface="Calibri" panose="020F0502020204030204" pitchFamily="34" charset="0"/>
                <a:ea typeface="DengXian" panose="02010600030101010101" pitchFamily="2" charset="-122"/>
                <a:cs typeface="Times New Roman" panose="02020603050405020304" pitchFamily="18" charset="0"/>
              </a:rPr>
              <a:t>ảnh</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nhị</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phân</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thu</a:t>
            </a:r>
            <a:r>
              <a:rPr lang="en-US" sz="1800">
                <a:effectLst/>
                <a:latin typeface="Calibri" panose="020F0502020204030204" pitchFamily="34" charset="0"/>
                <a:ea typeface="DengXian" panose="02010600030101010101" pitchFamily="2" charset="-122"/>
                <a:cs typeface="Times New Roman" panose="02020603050405020304" pitchFamily="18" charset="0"/>
              </a:rPr>
              <a:t> được </a:t>
            </a:r>
            <a:r>
              <a:rPr lang="en-US" sz="1800" err="1">
                <a:effectLst/>
                <a:latin typeface="Calibri" panose="020F0502020204030204" pitchFamily="34" charset="0"/>
                <a:ea typeface="DengXian" panose="02010600030101010101" pitchFamily="2" charset="-122"/>
                <a:cs typeface="Times New Roman" panose="02020603050405020304" pitchFamily="18" charset="0"/>
              </a:rPr>
              <a:t>từ</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quá</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trình</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nhị</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phân</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hóa</a:t>
            </a:r>
            <a:r>
              <a:rPr lang="en-US" sz="1800">
                <a:effectLst/>
                <a:latin typeface="Calibri" panose="020F0502020204030204" pitchFamily="34" charset="0"/>
                <a:ea typeface="DengXian" panose="02010600030101010101" pitchFamily="2" charset="-122"/>
                <a:cs typeface="Times New Roman" panose="02020603050405020304" pitchFamily="18" charset="0"/>
              </a:rPr>
              <a:t> được </a:t>
            </a:r>
            <a:r>
              <a:rPr lang="en-US" sz="1800" err="1">
                <a:effectLst/>
                <a:latin typeface="Calibri" panose="020F0502020204030204" pitchFamily="34" charset="0"/>
                <a:ea typeface="DengXian" panose="02010600030101010101" pitchFamily="2" charset="-122"/>
                <a:cs typeface="Times New Roman" panose="02020603050405020304" pitchFamily="18" charset="0"/>
              </a:rPr>
              <a:t>chuyển</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đến</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giai</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đoạn</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làm</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mỏng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giai</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đoạn</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này</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giảm</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độ</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rộng</a:t>
            </a:r>
            <a:r>
              <a:rPr lang="en-US" sz="1800">
                <a:effectLst/>
                <a:latin typeface="Calibri" panose="020F0502020204030204" pitchFamily="34" charset="0"/>
                <a:ea typeface="DengXian" panose="02010600030101010101" pitchFamily="2" charset="-122"/>
                <a:cs typeface="Times New Roman" panose="02020603050405020304" pitchFamily="18" charset="0"/>
              </a:rPr>
              <a:t> của </a:t>
            </a:r>
            <a:r>
              <a:rPr lang="en-US" sz="1800" err="1">
                <a:effectLst/>
                <a:latin typeface="Calibri" panose="020F0502020204030204" pitchFamily="34" charset="0"/>
                <a:ea typeface="DengXian" panose="02010600030101010101" pitchFamily="2" charset="-122"/>
                <a:cs typeface="Times New Roman" panose="02020603050405020304" pitchFamily="18" charset="0"/>
              </a:rPr>
              <a:t>đường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vân</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còn</a:t>
            </a:r>
            <a:r>
              <a:rPr lang="en-US" sz="1800">
                <a:effectLst/>
                <a:latin typeface="Calibri" panose="020F0502020204030204" pitchFamily="34" charset="0"/>
                <a:ea typeface="DengXian" panose="02010600030101010101" pitchFamily="2" charset="-122"/>
                <a:cs typeface="Times New Roman" panose="02020603050405020304" pitchFamily="18" charset="0"/>
              </a:rPr>
              <a:t> 1 pixel. </a:t>
            </a:r>
            <a:r>
              <a:rPr lang="en-US" sz="1800" err="1">
                <a:effectLst/>
                <a:latin typeface="Calibri" panose="020F0502020204030204" pitchFamily="34" charset="0"/>
                <a:ea typeface="DengXian" panose="02010600030101010101" pitchFamily="2" charset="-122"/>
                <a:cs typeface="Times New Roman" panose="02020603050405020304" pitchFamily="18" charset="0"/>
              </a:rPr>
              <a:t>Cuối</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cùng</a:t>
            </a:r>
            <a:r>
              <a:rPr lang="en-US" sz="1800">
                <a:effectLst/>
                <a:latin typeface="Calibri" panose="020F0502020204030204" pitchFamily="34" charset="0"/>
                <a:ea typeface="DengXian" panose="02010600030101010101" pitchFamily="2" charset="-122"/>
                <a:cs typeface="Times New Roman" panose="02020603050405020304" pitchFamily="18" charset="0"/>
              </a:rPr>
              <a:t>, bằng </a:t>
            </a:r>
            <a:r>
              <a:rPr lang="en-US" sz="1800" err="1">
                <a:effectLst/>
                <a:latin typeface="Calibri" panose="020F0502020204030204" pitchFamily="34" charset="0"/>
                <a:ea typeface="DengXian" panose="02010600030101010101" pitchFamily="2" charset="-122"/>
                <a:cs typeface="Times New Roman" panose="02020603050405020304" pitchFamily="18" charset="0"/>
              </a:rPr>
              <a:t>một</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phép</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quét</a:t>
            </a:r>
            <a:r>
              <a:rPr lang="en-US" sz="1800">
                <a:effectLst/>
                <a:latin typeface="Calibri" panose="020F0502020204030204" pitchFamily="34" charset="0"/>
                <a:ea typeface="DengXian" panose="02010600030101010101" pitchFamily="2" charset="-122"/>
                <a:cs typeface="Times New Roman" panose="02020603050405020304" pitchFamily="18" charset="0"/>
              </a:rPr>
              <a:t> hình </a:t>
            </a:r>
            <a:r>
              <a:rPr lang="en-US" sz="1800" err="1">
                <a:effectLst/>
                <a:latin typeface="Calibri" panose="020F0502020204030204" pitchFamily="34" charset="0"/>
                <a:ea typeface="DengXian" panose="02010600030101010101" pitchFamily="2" charset="-122"/>
                <a:cs typeface="Times New Roman" panose="02020603050405020304" pitchFamily="18" charset="0"/>
              </a:rPr>
              <a:t>ảnh</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đơn</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giản</a:t>
            </a:r>
            <a:r>
              <a:rPr lang="en-US" sz="1800">
                <a:effectLst/>
                <a:latin typeface="Calibri" panose="020F0502020204030204" pitchFamily="34" charset="0"/>
                <a:ea typeface="DengXian" panose="02010600030101010101" pitchFamily="2" charset="-122"/>
                <a:cs typeface="Times New Roman" panose="02020603050405020304" pitchFamily="18" charset="0"/>
              </a:rPr>
              <a:t>, ta </a:t>
            </a:r>
            <a:r>
              <a:rPr lang="en-US" sz="1800" err="1">
                <a:effectLst/>
                <a:latin typeface="Calibri" panose="020F0502020204030204" pitchFamily="34" charset="0"/>
                <a:ea typeface="DengXian" panose="02010600030101010101" pitchFamily="2" charset="-122"/>
                <a:cs typeface="Times New Roman" panose="02020603050405020304" pitchFamily="18" charset="0"/>
              </a:rPr>
              <a:t>có</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thể</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phát</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hiện</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các</a:t>
            </a:r>
            <a:r>
              <a:rPr lang="en-US" sz="1800">
                <a:effectLst/>
                <a:latin typeface="Calibri" panose="020F0502020204030204" pitchFamily="34" charset="0"/>
                <a:ea typeface="DengXian" panose="02010600030101010101" pitchFamily="2" charset="-122"/>
                <a:cs typeface="Times New Roman" panose="02020603050405020304" pitchFamily="18" charset="0"/>
              </a:rPr>
              <a:t> pixel </a:t>
            </a:r>
            <a:r>
              <a:rPr lang="en-US" sz="1800" err="1">
                <a:effectLst/>
                <a:latin typeface="Calibri" panose="020F0502020204030204" pitchFamily="34" charset="0"/>
                <a:ea typeface="DengXian" panose="02010600030101010101" pitchFamily="2" charset="-122"/>
                <a:cs typeface="Times New Roman" panose="02020603050405020304" pitchFamily="18" charset="0"/>
              </a:rPr>
              <a:t>tương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ứng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với</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các</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điểm</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đặc</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trưng</a:t>
            </a:r>
            <a:r>
              <a:rPr lang="en-US" sz="1800">
                <a:effectLst/>
                <a:latin typeface="Calibri" panose="020F0502020204030204" pitchFamily="34" charset="0"/>
                <a:ea typeface="DengXian" panose="02010600030101010101" pitchFamily="2" charset="-122"/>
                <a:cs typeface="Times New Roman" panose="02020603050405020304" pitchFamily="18" charset="0"/>
              </a:rPr>
              <a:t>.</a:t>
            </a:r>
            <a:r>
              <a:rPr lang="vi-VN"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a:solidFill>
                  <a:schemeClr val="bg1"/>
                </a:solidFill>
                <a:latin typeface="Maven Pro" panose="020B0604020202020204" charset="0"/>
              </a:rPr>
              <a:t>Các đặc tr</a:t>
            </a:r>
            <a:r>
              <a:rPr lang="vi-VN" sz="1800">
                <a:solidFill>
                  <a:schemeClr val="bg1"/>
                </a:solidFill>
                <a:latin typeface="Maven Pro" panose="020B0604020202020204" charset="0"/>
              </a:rPr>
              <a:t>ư</a:t>
            </a:r>
            <a:r>
              <a:rPr lang="en-US" sz="1800">
                <a:solidFill>
                  <a:schemeClr val="bg1"/>
                </a:solidFill>
                <a:latin typeface="Maven Pro" panose="020B0604020202020204" charset="0"/>
              </a:rPr>
              <a:t>ng đ</a:t>
            </a:r>
            <a:r>
              <a:rPr lang="vi-VN" sz="1800">
                <a:solidFill>
                  <a:schemeClr val="bg1"/>
                </a:solidFill>
                <a:latin typeface="Maven Pro" panose="020B0604020202020204" charset="0"/>
              </a:rPr>
              <a:t>ư</a:t>
            </a:r>
            <a:r>
              <a:rPr lang="en-US" sz="1800">
                <a:solidFill>
                  <a:schemeClr val="bg1"/>
                </a:solidFill>
                <a:latin typeface="Maven Pro" panose="020B0604020202020204" charset="0"/>
              </a:rPr>
              <a:t>ợc rút trích th</a:t>
            </a:r>
            <a:r>
              <a:rPr lang="vi-VN" sz="1800">
                <a:solidFill>
                  <a:schemeClr val="bg1"/>
                </a:solidFill>
                <a:latin typeface="Maven Pro" panose="020B0604020202020204" charset="0"/>
              </a:rPr>
              <a:t>ư</a:t>
            </a:r>
            <a:r>
              <a:rPr lang="en-US" sz="1800">
                <a:solidFill>
                  <a:schemeClr val="bg1"/>
                </a:solidFill>
                <a:latin typeface="Maven Pro" panose="020B0604020202020204" charset="0"/>
              </a:rPr>
              <a:t>ờng chỉ bao gồm 2 loại: Điểm kết thúc (Termination) và điểm phân nhánh (Bifurcation).</a:t>
            </a:r>
            <a:r>
              <a:rPr lang="vi-VN" sz="1800">
                <a:solidFill>
                  <a:schemeClr val="bg1"/>
                </a:solidFill>
                <a:latin typeface="Maven Pro" panose="020B0604020202020204" charset="0"/>
              </a:rPr>
              <a:t> </a:t>
            </a:r>
            <a:r>
              <a:rPr lang="en-US" sz="1800">
                <a:solidFill>
                  <a:schemeClr val="bg1"/>
                </a:solidFill>
                <a:latin typeface="Maven Pro" panose="020B0604020202020204" charset="0"/>
              </a:rPr>
              <a:t>Những thông tin đ</a:t>
            </a:r>
            <a:r>
              <a:rPr lang="vi-VN" sz="1800">
                <a:solidFill>
                  <a:schemeClr val="bg1"/>
                </a:solidFill>
                <a:latin typeface="Maven Pro" panose="020B0604020202020204" charset="0"/>
              </a:rPr>
              <a:t>ư</a:t>
            </a:r>
            <a:r>
              <a:rPr lang="en-US" sz="1800">
                <a:solidFill>
                  <a:schemeClr val="bg1"/>
                </a:solidFill>
                <a:latin typeface="Maven Pro" panose="020B0604020202020204" charset="0"/>
              </a:rPr>
              <a:t>ợc trích xuất bao gồm toạ độ và h</a:t>
            </a:r>
            <a:r>
              <a:rPr lang="vi-VN" sz="1800">
                <a:solidFill>
                  <a:schemeClr val="bg1"/>
                </a:solidFill>
                <a:latin typeface="Maven Pro" panose="020B0604020202020204" charset="0"/>
              </a:rPr>
              <a:t>ư</a:t>
            </a:r>
            <a:r>
              <a:rPr lang="en-US" sz="1800">
                <a:solidFill>
                  <a:schemeClr val="bg1"/>
                </a:solidFill>
                <a:latin typeface="Maven Pro" panose="020B0604020202020204" charset="0"/>
              </a:rPr>
              <a:t>ớng của điểm đặc tr</a:t>
            </a:r>
            <a:r>
              <a:rPr lang="vi-VN" sz="1800">
                <a:solidFill>
                  <a:schemeClr val="bg1"/>
                </a:solidFill>
                <a:latin typeface="Maven Pro" panose="020B0604020202020204" charset="0"/>
              </a:rPr>
              <a:t>ư</a:t>
            </a:r>
            <a:r>
              <a:rPr lang="en-US" sz="1800">
                <a:solidFill>
                  <a:schemeClr val="bg1"/>
                </a:solidFill>
                <a:latin typeface="Maven Pro" panose="020B0604020202020204" charset="0"/>
              </a:rPr>
              <a:t>ng.</a:t>
            </a:r>
          </a:p>
          <a:p>
            <a:pPr marL="0" marR="0" indent="0">
              <a:lnSpc>
                <a:spcPct val="107000"/>
              </a:lnSpc>
              <a:spcBef>
                <a:spcPts val="0"/>
              </a:spcBef>
              <a:spcAft>
                <a:spcPts val="800"/>
              </a:spcAft>
              <a:buNone/>
            </a:pP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err="1">
                <a:effectLst/>
                <a:latin typeface="Calibri" panose="020F0502020204030204" pitchFamily="34" charset="0"/>
                <a:ea typeface="DengXian" panose="02010600030101010101" pitchFamily="2" charset="-122"/>
                <a:cs typeface="Times New Roman" panose="02020603050405020304" pitchFamily="18" charset="0"/>
              </a:rPr>
              <a:t>Một</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số</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phương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pháp</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rút</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trích</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đặc</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trưng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khác</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sử</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dụng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trực</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tiếp</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ảnh</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dạng</a:t>
            </a:r>
            <a:r>
              <a:rPr lang="en-US" sz="1800">
                <a:effectLst/>
                <a:latin typeface="Calibri" panose="020F0502020204030204" pitchFamily="34" charset="0"/>
                <a:ea typeface="DengXian" panose="02010600030101010101" pitchFamily="2" charset="-122"/>
                <a:cs typeface="Times New Roman" panose="02020603050405020304" pitchFamily="18" charset="0"/>
              </a:rPr>
              <a:t> gray-scale </a:t>
            </a:r>
            <a:r>
              <a:rPr lang="en-US" sz="1800" err="1">
                <a:effectLst/>
                <a:latin typeface="Calibri" panose="020F0502020204030204" pitchFamily="34" charset="0"/>
                <a:ea typeface="DengXian" panose="02010600030101010101" pitchFamily="2" charset="-122"/>
                <a:cs typeface="Times New Roman" panose="02020603050405020304" pitchFamily="18" charset="0"/>
              </a:rPr>
              <a:t>mà</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không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nhị</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phân</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hóa</a:t>
            </a:r>
            <a:r>
              <a:rPr lang="en-US" sz="1800">
                <a:effectLst/>
                <a:latin typeface="Calibri" panose="020F0502020204030204" pitchFamily="34" charset="0"/>
                <a:ea typeface="DengXian" panose="02010600030101010101" pitchFamily="2" charset="-122"/>
                <a:cs typeface="Times New Roman" panose="02020603050405020304" pitchFamily="18" charset="0"/>
              </a:rPr>
              <a:t> và </a:t>
            </a:r>
            <a:r>
              <a:rPr lang="en-US" sz="1800" err="1">
                <a:effectLst/>
                <a:latin typeface="Calibri" panose="020F0502020204030204" pitchFamily="34" charset="0"/>
                <a:ea typeface="DengXian" panose="02010600030101010101" pitchFamily="2" charset="-122"/>
                <a:cs typeface="Times New Roman" panose="02020603050405020304" pitchFamily="18" charset="0"/>
              </a:rPr>
              <a:t>làm</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mỏng</a:t>
            </a:r>
            <a:r>
              <a:rPr lang="en-US" sz="1800">
                <a:effectLst/>
                <a:latin typeface="Calibri" panose="020F0502020204030204" pitchFamily="34" charset="0"/>
                <a:ea typeface="DengXian" panose="02010600030101010101" pitchFamily="2" charset="-122"/>
                <a:cs typeface="Times New Roman" panose="02020603050405020304" pitchFamily="18" charset="0"/>
              </a:rPr>
              <a:t>. Các </a:t>
            </a:r>
            <a:r>
              <a:rPr lang="en-US" sz="1800" err="1">
                <a:effectLst/>
                <a:latin typeface="Calibri" panose="020F0502020204030204" pitchFamily="34" charset="0"/>
                <a:ea typeface="DengXian" panose="02010600030101010101" pitchFamily="2" charset="-122"/>
                <a:cs typeface="Times New Roman" panose="02020603050405020304" pitchFamily="18" charset="0"/>
              </a:rPr>
              <a:t>phương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pháp</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này</a:t>
            </a:r>
            <a:r>
              <a:rPr lang="en-US" sz="1800">
                <a:effectLst/>
                <a:latin typeface="Calibri" panose="020F0502020204030204" pitchFamily="34" charset="0"/>
                <a:ea typeface="DengXian" panose="02010600030101010101" pitchFamily="2" charset="-122"/>
                <a:cs typeface="Times New Roman" panose="02020603050405020304" pitchFamily="18" charset="0"/>
              </a:rPr>
              <a:t> được </a:t>
            </a:r>
            <a:r>
              <a:rPr lang="en-US" sz="1800" err="1">
                <a:effectLst/>
                <a:latin typeface="Calibri" panose="020F0502020204030204" pitchFamily="34" charset="0"/>
                <a:ea typeface="DengXian" panose="02010600030101010101" pitchFamily="2" charset="-122"/>
                <a:cs typeface="Times New Roman" panose="02020603050405020304" pitchFamily="18" charset="0"/>
              </a:rPr>
              <a:t>phát</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triển</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để</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khắc</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phục</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các</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vấn</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đề</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như</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i</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một</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lượng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thông</a:t>
            </a:r>
            <a:r>
              <a:rPr lang="en-US" sz="1800">
                <a:effectLst/>
                <a:latin typeface="Calibri" panose="020F0502020204030204" pitchFamily="34" charset="0"/>
                <a:ea typeface="DengXian" panose="02010600030101010101" pitchFamily="2" charset="-122"/>
                <a:cs typeface="Times New Roman" panose="02020603050405020304" pitchFamily="18" charset="0"/>
              </a:rPr>
              <a:t> tin </a:t>
            </a:r>
            <a:r>
              <a:rPr lang="en-US" sz="1800" err="1">
                <a:effectLst/>
                <a:latin typeface="Calibri" panose="020F0502020204030204" pitchFamily="34" charset="0"/>
                <a:ea typeface="DengXian" panose="02010600030101010101" pitchFamily="2" charset="-122"/>
                <a:cs typeface="Times New Roman" panose="02020603050405020304" pitchFamily="18" charset="0"/>
              </a:rPr>
              <a:t>có</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thể</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bị</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mất</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trong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quá</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trình</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nhị</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phân</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hóa</a:t>
            </a:r>
            <a:r>
              <a:rPr lang="en-US" sz="1800">
                <a:effectLst/>
                <a:latin typeface="Calibri" panose="020F0502020204030204" pitchFamily="34" charset="0"/>
                <a:ea typeface="DengXian" panose="02010600030101010101" pitchFamily="2" charset="-122"/>
                <a:cs typeface="Times New Roman" panose="02020603050405020304" pitchFamily="18" charset="0"/>
              </a:rPr>
              <a:t>, ii) </a:t>
            </a:r>
            <a:r>
              <a:rPr lang="en-US" sz="1800" err="1">
                <a:effectLst/>
                <a:latin typeface="Calibri" panose="020F0502020204030204" pitchFamily="34" charset="0"/>
                <a:ea typeface="DengXian" panose="02010600030101010101" pitchFamily="2" charset="-122"/>
                <a:cs typeface="Times New Roman" panose="02020603050405020304" pitchFamily="18" charset="0"/>
              </a:rPr>
              <a:t>quá</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trình</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làm</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mỏng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có</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thể</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tạo</a:t>
            </a:r>
            <a:r>
              <a:rPr lang="en-US" sz="1800">
                <a:effectLst/>
                <a:latin typeface="Calibri" panose="020F0502020204030204" pitchFamily="34" charset="0"/>
                <a:ea typeface="DengXian" panose="02010600030101010101" pitchFamily="2" charset="-122"/>
                <a:cs typeface="Times New Roman" panose="02020603050405020304" pitchFamily="18" charset="0"/>
              </a:rPr>
              <a:t> ra </a:t>
            </a:r>
            <a:r>
              <a:rPr lang="en-US" sz="1800" err="1">
                <a:effectLst/>
                <a:latin typeface="Calibri" panose="020F0502020204030204" pitchFamily="34" charset="0"/>
                <a:ea typeface="DengXian" panose="02010600030101010101" pitchFamily="2" charset="-122"/>
                <a:cs typeface="Times New Roman" panose="02020603050405020304" pitchFamily="18" charset="0"/>
              </a:rPr>
              <a:t>nhiều</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điểm</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đặc</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trưng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giả</a:t>
            </a:r>
            <a:r>
              <a:rPr lang="en-US" sz="1800">
                <a:effectLst/>
                <a:latin typeface="Calibri" panose="020F0502020204030204" pitchFamily="34" charset="0"/>
                <a:ea typeface="DengXian" panose="02010600030101010101" pitchFamily="2" charset="-122"/>
                <a:cs typeface="Times New Roman" panose="02020603050405020304" pitchFamily="18" charset="0"/>
              </a:rPr>
              <a:t>, iii) </a:t>
            </a:r>
            <a:r>
              <a:rPr lang="en-US" sz="1800" err="1">
                <a:effectLst/>
                <a:latin typeface="Calibri" panose="020F0502020204030204" pitchFamily="34" charset="0"/>
                <a:ea typeface="DengXian" panose="02010600030101010101" pitchFamily="2" charset="-122"/>
                <a:cs typeface="Times New Roman" panose="02020603050405020304" pitchFamily="18" charset="0"/>
              </a:rPr>
              <a:t>hầu</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hết</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các</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kỹ</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thuật</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nhị</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phân</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hóa</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không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cho</a:t>
            </a:r>
            <a:r>
              <a:rPr lang="en-US" sz="1800">
                <a:effectLst/>
                <a:latin typeface="Calibri" panose="020F0502020204030204" pitchFamily="34" charset="0"/>
                <a:ea typeface="DengXian" panose="02010600030101010101" pitchFamily="2" charset="-122"/>
                <a:cs typeface="Times New Roman" panose="02020603050405020304" pitchFamily="18" charset="0"/>
              </a:rPr>
              <a:t> ra </a:t>
            </a:r>
            <a:r>
              <a:rPr lang="en-US" sz="1800" err="1">
                <a:effectLst/>
                <a:latin typeface="Calibri" panose="020F0502020204030204" pitchFamily="34" charset="0"/>
                <a:ea typeface="DengXian" panose="02010600030101010101" pitchFamily="2" charset="-122"/>
                <a:cs typeface="Times New Roman" panose="02020603050405020304" pitchFamily="18" charset="0"/>
              </a:rPr>
              <a:t>kết</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quả</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tốt</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khi</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áp</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dụng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với</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ảnh</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có</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chất</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lượng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thấp</a:t>
            </a:r>
            <a:r>
              <a:rPr lang="en-US" sz="1800">
                <a:effectLst/>
                <a:latin typeface="Calibri" panose="020F0502020204030204" pitchFamily="34" charset="0"/>
                <a:ea typeface="DengXian" panose="02010600030101010101" pitchFamily="2" charset="-122"/>
                <a:cs typeface="Times New Roman" panose="02020603050405020304" pitchFamily="18" charset="0"/>
              </a:rPr>
              <a:t>. Maio và </a:t>
            </a:r>
            <a:r>
              <a:rPr lang="en-US" sz="1800" err="1">
                <a:effectLst/>
                <a:latin typeface="Calibri" panose="020F0502020204030204" pitchFamily="34" charset="0"/>
                <a:ea typeface="DengXian" panose="02010600030101010101" pitchFamily="2" charset="-122"/>
                <a:cs typeface="Times New Roman" panose="02020603050405020304" pitchFamily="18" charset="0"/>
              </a:rPr>
              <a:t>Maltoni</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đề</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xuất</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một</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kỹ</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thuật</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rút</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trích</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đặc</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trưng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trực</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tiếp</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trên</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ảnh</a:t>
            </a:r>
            <a:r>
              <a:rPr lang="en-US" sz="1800">
                <a:effectLst/>
                <a:latin typeface="Calibri" panose="020F0502020204030204" pitchFamily="34" charset="0"/>
                <a:ea typeface="DengXian" panose="02010600030101010101" pitchFamily="2" charset="-122"/>
                <a:cs typeface="Times New Roman" panose="02020603050405020304" pitchFamily="18" charset="0"/>
              </a:rPr>
              <a:t> gray-scale, </a:t>
            </a:r>
            <a:r>
              <a:rPr lang="en-US" sz="1800" err="1">
                <a:effectLst/>
                <a:latin typeface="Calibri" panose="020F0502020204030204" pitchFamily="34" charset="0"/>
                <a:ea typeface="DengXian" panose="02010600030101010101" pitchFamily="2" charset="-122"/>
                <a:cs typeface="Times New Roman" panose="02020603050405020304" pitchFamily="18" charset="0"/>
              </a:rPr>
              <a:t>với</a:t>
            </a:r>
            <a:r>
              <a:rPr lang="en-US" sz="1800">
                <a:effectLst/>
                <a:latin typeface="Calibri" panose="020F0502020204030204" pitchFamily="34" charset="0"/>
                <a:ea typeface="DengXian" panose="02010600030101010101" pitchFamily="2" charset="-122"/>
                <a:cs typeface="Times New Roman" panose="02020603050405020304" pitchFamily="18" charset="0"/>
              </a:rPr>
              <a:t> ý </a:t>
            </a:r>
            <a:r>
              <a:rPr lang="en-US" sz="1800" err="1">
                <a:effectLst/>
                <a:latin typeface="Calibri" panose="020F0502020204030204" pitchFamily="34" charset="0"/>
                <a:ea typeface="DengXian" panose="02010600030101010101" pitchFamily="2" charset="-122"/>
                <a:cs typeface="Times New Roman" panose="02020603050405020304" pitchFamily="18" charset="0"/>
              </a:rPr>
              <a:t>tưởng</a:t>
            </a:r>
            <a:r>
              <a:rPr lang="en-US" sz="1800">
                <a:effectLst/>
                <a:latin typeface="Calibri" panose="020F0502020204030204" pitchFamily="34" charset="0"/>
                <a:ea typeface="DengXian" panose="02010600030101010101" pitchFamily="2" charset="-122"/>
                <a:cs typeface="Times New Roman" panose="02020603050405020304" pitchFamily="18" charset="0"/>
              </a:rPr>
              <a:t> cơ </a:t>
            </a:r>
            <a:r>
              <a:rPr lang="en-US" sz="1800" err="1">
                <a:effectLst/>
                <a:latin typeface="Calibri" panose="020F0502020204030204" pitchFamily="34" charset="0"/>
                <a:ea typeface="DengXian" panose="02010600030101010101" pitchFamily="2" charset="-122"/>
                <a:cs typeface="Times New Roman" panose="02020603050405020304" pitchFamily="18" charset="0"/>
              </a:rPr>
              <a:t>bản</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là</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theo</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dấu</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các</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đường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vân</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trong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ảnh</a:t>
            </a:r>
            <a:r>
              <a:rPr lang="en-US" sz="1800">
                <a:effectLst/>
                <a:latin typeface="Calibri" panose="020F0502020204030204" pitchFamily="34" charset="0"/>
                <a:ea typeface="DengXian" panose="02010600030101010101" pitchFamily="2" charset="-122"/>
                <a:cs typeface="Times New Roman" panose="02020603050405020304" pitchFamily="18" charset="0"/>
              </a:rPr>
              <a:t> gray-scale, </a:t>
            </a:r>
            <a:r>
              <a:rPr lang="en-US" sz="1800" err="1">
                <a:effectLst/>
                <a:latin typeface="Calibri" panose="020F0502020204030204" pitchFamily="34" charset="0"/>
                <a:ea typeface="DengXian" panose="02010600030101010101" pitchFamily="2" charset="-122"/>
                <a:cs typeface="Times New Roman" panose="02020603050405020304" pitchFamily="18" charset="0"/>
              </a:rPr>
              <a:t>tức</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là</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lần</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theo</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hướng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cục</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bộ</a:t>
            </a:r>
            <a:r>
              <a:rPr lang="en-US" sz="1800">
                <a:effectLst/>
                <a:latin typeface="Calibri" panose="020F0502020204030204" pitchFamily="34" charset="0"/>
                <a:ea typeface="DengXian" panose="02010600030101010101" pitchFamily="2" charset="-122"/>
                <a:cs typeface="Times New Roman" panose="02020603050405020304" pitchFamily="18" charset="0"/>
              </a:rPr>
              <a:t> của </a:t>
            </a:r>
            <a:r>
              <a:rPr lang="en-US" sz="1800" err="1">
                <a:effectLst/>
                <a:latin typeface="Calibri" panose="020F0502020204030204" pitchFamily="34" charset="0"/>
                <a:ea typeface="DengXian" panose="02010600030101010101" pitchFamily="2" charset="-122"/>
                <a:cs typeface="Times New Roman" panose="02020603050405020304" pitchFamily="18" charset="0"/>
              </a:rPr>
              <a:t>đường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vân</a:t>
            </a:r>
            <a:r>
              <a:rPr lang="en-US" sz="1800">
                <a:effectLst/>
                <a:latin typeface="Calibri" panose="020F0502020204030204" pitchFamily="34" charset="0"/>
                <a:ea typeface="DengXian" panose="02010600030101010101" pitchFamily="2" charset="-122"/>
                <a:cs typeface="Times New Roman" panose="02020603050405020304" pitchFamily="18" charset="0"/>
              </a:rPr>
              <a:t>.</a:t>
            </a:r>
          </a:p>
          <a:p>
            <a:pPr marL="0" marR="0">
              <a:lnSpc>
                <a:spcPct val="107000"/>
              </a:lnSpc>
              <a:spcBef>
                <a:spcPts val="0"/>
              </a:spcBef>
              <a:spcAft>
                <a:spcPts val="800"/>
              </a:spcAft>
            </a:pPr>
            <a:r>
              <a:rPr lang="en-US" sz="1800" err="1">
                <a:effectLst/>
                <a:latin typeface="Calibri" panose="020F0502020204030204" pitchFamily="34" charset="0"/>
                <a:ea typeface="DengXian" panose="02010600030101010101" pitchFamily="2" charset="-122"/>
                <a:cs typeface="Times New Roman" panose="02020603050405020304" pitchFamily="18" charset="0"/>
              </a:rPr>
              <a:t>Giai</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đoạn</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hậu</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xử</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lý</a:t>
            </a:r>
            <a:r>
              <a:rPr lang="en-US" sz="1800">
                <a:effectLst/>
                <a:latin typeface="Calibri" panose="020F0502020204030204" pitchFamily="34" charset="0"/>
                <a:ea typeface="DengXian" panose="02010600030101010101" pitchFamily="2" charset="-122"/>
                <a:cs typeface="Times New Roman" panose="02020603050405020304" pitchFamily="18" charset="0"/>
              </a:rPr>
              <a:t> (được </a:t>
            </a:r>
            <a:r>
              <a:rPr lang="en-US" sz="1800" err="1">
                <a:effectLst/>
                <a:latin typeface="Calibri" panose="020F0502020204030204" pitchFamily="34" charset="0"/>
                <a:ea typeface="DengXian" panose="02010600030101010101" pitchFamily="2" charset="-122"/>
                <a:cs typeface="Times New Roman" panose="02020603050405020304" pitchFamily="18" charset="0"/>
              </a:rPr>
              <a:t>gọi</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là</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giai</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đoạn</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lọc</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điểm</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đặc</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trưng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thường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hữu</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ích</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trong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việc</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loại</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bỏ</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các</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điểm</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đặc</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trưng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giả</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trong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các</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vùng</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bị</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nhiễu</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hoặc</a:t>
            </a:r>
            <a:r>
              <a:rPr lang="en-US" sz="1800">
                <a:effectLst/>
                <a:latin typeface="Calibri" panose="020F0502020204030204" pitchFamily="34" charset="0"/>
                <a:ea typeface="DengXian" panose="02010600030101010101" pitchFamily="2" charset="-122"/>
                <a:cs typeface="Times New Roman" panose="02020603050405020304" pitchFamily="18" charset="0"/>
              </a:rPr>
              <a:t> được </a:t>
            </a:r>
            <a:r>
              <a:rPr lang="en-US" sz="1800" err="1">
                <a:effectLst/>
                <a:latin typeface="Calibri" panose="020F0502020204030204" pitchFamily="34" charset="0"/>
                <a:ea typeface="DengXian" panose="02010600030101010101" pitchFamily="2" charset="-122"/>
                <a:cs typeface="Times New Roman" panose="02020603050405020304" pitchFamily="18" charset="0"/>
              </a:rPr>
              <a:t>đưa</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vào</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bởi</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các</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bước</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xử</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lý</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trước</a:t>
            </a:r>
            <a:r>
              <a:rPr lang="en-US" sz="1800">
                <a:effectLst/>
                <a:latin typeface="Calibri" panose="020F0502020204030204" pitchFamily="34" charset="0"/>
                <a:ea typeface="DengXian" panose="02010600030101010101" pitchFamily="2" charset="-122"/>
                <a:cs typeface="Times New Roman" panose="02020603050405020304" pitchFamily="18" charset="0"/>
              </a:rPr>
              <a:t>.</a:t>
            </a:r>
          </a:p>
          <a:p>
            <a:pPr marL="0" lvl="0" indent="0" algn="l" rtl="0">
              <a:spcBef>
                <a:spcPts val="0"/>
              </a:spcBef>
              <a:spcAft>
                <a:spcPts val="0"/>
              </a:spcAft>
              <a:buNone/>
            </a:pPr>
            <a:endParaRPr/>
          </a:p>
        </p:txBody>
      </p:sp>
    </p:spTree>
    <p:extLst>
      <p:ext uri="{BB962C8B-B14F-4D97-AF65-F5344CB8AC3E}">
        <p14:creationId xmlns:p14="http://schemas.microsoft.com/office/powerpoint/2010/main" val="120976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vi-VN" b="0" i="0">
                <a:solidFill>
                  <a:srgbClr val="FF0000"/>
                </a:solidFill>
                <a:effectLst/>
                <a:latin typeface="Arial" panose="020B0604020202020204" pitchFamily="34" charset="0"/>
              </a:rPr>
              <a:t>Truyền tải các kiến thức trong Chương 2 – Handbook of Biometrics</a:t>
            </a:r>
          </a:p>
          <a:p>
            <a:pPr marL="171450" lvl="0" indent="-171450" algn="l" rtl="0">
              <a:spcBef>
                <a:spcPts val="0"/>
              </a:spcBef>
              <a:spcAft>
                <a:spcPts val="0"/>
              </a:spcAft>
              <a:buFontTx/>
              <a:buChar char="-"/>
            </a:pPr>
            <a:r>
              <a:rPr lang="vi-VN" b="0" i="0">
                <a:solidFill>
                  <a:srgbClr val="FF0000"/>
                </a:solidFill>
                <a:effectLst/>
                <a:latin typeface="Arial" panose="020B0604020202020204" pitchFamily="34" charset="0"/>
              </a:rPr>
              <a:t>Và trình bày sơ bộ các phương pháp state of the art trong chủ đề này</a:t>
            </a:r>
            <a:endParaRPr lang="vi-VN"/>
          </a:p>
          <a:p>
            <a:pPr marL="0" lvl="0" indent="0" algn="l" rtl="0">
              <a:spcBef>
                <a:spcPts val="0"/>
              </a:spcBef>
              <a:spcAft>
                <a:spcPts val="0"/>
              </a:spcAft>
              <a:buNone/>
            </a:pPr>
            <a:endParaRPr/>
          </a:p>
        </p:txBody>
      </p:sp>
    </p:spTree>
    <p:extLst>
      <p:ext uri="{BB962C8B-B14F-4D97-AF65-F5344CB8AC3E}">
        <p14:creationId xmlns:p14="http://schemas.microsoft.com/office/powerpoint/2010/main" val="566642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Thuật toán dùng một cửa sổ kích thước 3x3pixel, lấy tất cả các điểm ảnh trong cửa sổ, sau đó khảo sát giá trị logic của các điểm ảnh xung quanh điểm ảnh [i,j] ở chính giữa cửa sổ đó. Tùy vào kết quả tính toán của biểu thức CN thì kết luận: điểm [i,j] đang xét là một điểm phân nhánh, điểm cụt hay đang nằm trên một đường vân. Công thức tính như sau: </a:t>
            </a:r>
            <a:endParaRPr lang="en-US"/>
          </a:p>
          <a:p>
            <a:pPr marL="0" lvl="0" indent="0" algn="l" rtl="0">
              <a:spcBef>
                <a:spcPts val="0"/>
              </a:spcBef>
              <a:spcAft>
                <a:spcPts val="0"/>
              </a:spcAft>
              <a:buNone/>
            </a:pPr>
            <a:r>
              <a:rPr lang="vi-VN"/>
              <a:t>Ảnh sử dụng phát hiện các minutiae phải là ảnh nhị phân, do đó val(p) {0,1}, các biến p1, p2, …, p8 thứ tự tạo thành các điểm lân cận điểm giữa cửa sổ đang khảo sát xét theo một chiều thuận hoặc ngược kim đồng hồ. Khi đó định nghĩa điểm [i,j] đang xét là:</a:t>
            </a:r>
          </a:p>
        </p:txBody>
      </p:sp>
    </p:spTree>
    <p:extLst>
      <p:ext uri="{BB962C8B-B14F-4D97-AF65-F5344CB8AC3E}">
        <p14:creationId xmlns:p14="http://schemas.microsoft.com/office/powerpoint/2010/main" val="3580846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Việc đối sánh các dấu vân tay có chất lượng cao không khó và mọi thuật toán hợp lý đều có thể thực hiện với độ chính xác cao. Tuy nhiên, khi đối sánh các dấu vân tay có chất lượng thấp, quá trình có thể bị ảnh hưởng bởi các yếu tố như: i) phép dịch chuyển và phép xoay, ii) biến dạng phi tuyến tính, iii) áp lực và tình trạng da khác nhau, iv) lỗi trích xuất đặc trưng.</a:t>
            </a:r>
          </a:p>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Đa phần các phương pháp đối sánh vân tay được chia làm 3 loại chính: i) đối sánh dựa trên sự tương quan, ii) đối sánh dựa vào các điểm đặc trưng, iii) đối sánh dựa vào đặc trưng của đường vân. Dấu vân tay có được trong quá trình thu thập dữ liệu được biểu thị là mẫu (T) và dấu vân tay cần được so khớp được biểu thị là đầu vào (I). Trong trường hợp không trích xuất được đặc trưng, biểu diễn vân tay trùng với ảnh vân tay dạng gray-scale.</a:t>
            </a:r>
          </a:p>
        </p:txBody>
      </p:sp>
    </p:spTree>
    <p:extLst>
      <p:ext uri="{BB962C8B-B14F-4D97-AF65-F5344CB8AC3E}">
        <p14:creationId xmlns:p14="http://schemas.microsoft.com/office/powerpoint/2010/main" val="1940812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Đặt </a:t>
                </a:r>
                <a14:m>
                  <m:oMath xmlns:m="http://schemas.openxmlformats.org/officeDocument/2006/math">
                    <m:sSup>
                      <m:sSup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b="1" i="1">
                            <a:effectLst/>
                            <a:latin typeface="Cambria Math" panose="02040503050406030204" pitchFamily="18" charset="0"/>
                            <a:ea typeface="DengXian" panose="02010600030101010101" pitchFamily="2" charset="-122"/>
                            <a:cs typeface="Times New Roman" panose="02020603050405020304" pitchFamily="18" charset="0"/>
                          </a:rPr>
                          <m:t>𝑰</m:t>
                        </m:r>
                      </m:e>
                      <m:sup>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𝒙</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𝒚</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𝜽</m:t>
                        </m:r>
                        <m:r>
                          <a:rPr lang="en-US" sz="1800" b="1" i="1">
                            <a:effectLst/>
                            <a:latin typeface="Cambria Math" panose="02040503050406030204" pitchFamily="18" charset="0"/>
                            <a:ea typeface="DengXian" panose="02010600030101010101" pitchFamily="2" charset="-122"/>
                            <a:cs typeface="Times New Roman" panose="02020603050405020304" pitchFamily="18" charset="0"/>
                          </a:rPr>
                          <m:t>)</m:t>
                        </m:r>
                      </m:sup>
                    </m:sSup>
                  </m:oMath>
                </a14:m>
                <a:r>
                  <a:rPr lang="en-US" sz="1800">
                    <a:effectLst/>
                    <a:latin typeface="Calibri" panose="020F0502020204030204" pitchFamily="34" charset="0"/>
                    <a:ea typeface="DengXian" panose="02010600030101010101" pitchFamily="2" charset="-122"/>
                    <a:cs typeface="Times New Roman" panose="02020603050405020304" pitchFamily="18" charset="0"/>
                  </a:rPr>
                  <a:t> biểu thị cho phép xoay ảnh đầu vào I một góc </a:t>
                </a:r>
                <a14:m>
                  <m:oMath xmlns:m="http://schemas.openxmlformats.org/officeDocument/2006/math">
                    <m:r>
                      <a:rPr lang="en-US" sz="1800" i="1">
                        <a:effectLst/>
                        <a:latin typeface="Cambria Math" panose="02040503050406030204" pitchFamily="18" charset="0"/>
                        <a:ea typeface="DengXian" panose="02010600030101010101" pitchFamily="2" charset="-122"/>
                        <a:cs typeface="Times New Roman" panose="02020603050405020304" pitchFamily="18" charset="0"/>
                      </a:rPr>
                      <m:t>𝜃</m:t>
                    </m:r>
                  </m:oMath>
                </a14:m>
                <a:r>
                  <a:rPr lang="en-US" sz="1800">
                    <a:effectLst/>
                    <a:latin typeface="Calibri" panose="020F0502020204030204" pitchFamily="34" charset="0"/>
                    <a:ea typeface="DengXian" panose="02010600030101010101" pitchFamily="2" charset="-122"/>
                    <a:cs typeface="Times New Roman" panose="02020603050405020304" pitchFamily="18" charset="0"/>
                  </a:rPr>
                  <a:t> và dịch chuyển </a:t>
                </a:r>
                <a14:m>
                  <m:oMath xmlns:m="http://schemas.openxmlformats.org/officeDocument/2006/math">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𝑥</m:t>
                    </m:r>
                  </m:oMath>
                </a14:m>
                <a:r>
                  <a:rPr lang="en-US" sz="1800">
                    <a:effectLst/>
                    <a:latin typeface="Calibri" panose="020F0502020204030204" pitchFamily="34" charset="0"/>
                    <a:ea typeface="DengXian" panose="02010600030101010101" pitchFamily="2" charset="-122"/>
                    <a:cs typeface="Times New Roman" panose="02020603050405020304" pitchFamily="18" charset="0"/>
                  </a:rPr>
                  <a:t> và </a:t>
                </a:r>
                <a14:m>
                  <m:oMath xmlns:m="http://schemas.openxmlformats.org/officeDocument/2006/math">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𝑦</m:t>
                    </m:r>
                  </m:oMath>
                </a14:m>
                <a:r>
                  <a:rPr lang="en-US" sz="1800">
                    <a:effectLst/>
                    <a:latin typeface="Calibri" panose="020F0502020204030204" pitchFamily="34" charset="0"/>
                    <a:ea typeface="DengXian" panose="02010600030101010101" pitchFamily="2" charset="-122"/>
                    <a:cs typeface="Times New Roman" panose="02020603050405020304" pitchFamily="18" charset="0"/>
                  </a:rPr>
                  <a:t> theo trục hoành và trục tung. Độ giống nhau giữa hai ảnh vân tay T và I được tính bằng công thức:</a:t>
                </a:r>
              </a:p>
              <a:p>
                <a:pPr marL="0" marR="0">
                  <a:lnSpc>
                    <a:spcPct val="107000"/>
                  </a:lnSpc>
                  <a:spcBef>
                    <a:spcPts val="0"/>
                  </a:spcBef>
                  <a:spcAft>
                    <a:spcPts val="800"/>
                  </a:spcAft>
                </a:pPr>
                <a14:m>
                  <m:oMath xmlns:m="http://schemas.openxmlformats.org/officeDocument/2006/math">
                    <m:r>
                      <a:rPr lang="en-US" sz="1800" i="1">
                        <a:effectLst/>
                        <a:latin typeface="Cambria Math" panose="02040503050406030204" pitchFamily="18" charset="0"/>
                        <a:ea typeface="DengXian" panose="02010600030101010101" pitchFamily="2" charset="-122"/>
                        <a:cs typeface="Times New Roman" panose="02020603050405020304" pitchFamily="18" charset="0"/>
                      </a:rPr>
                      <m:t>𝑆</m:t>
                    </m:r>
                    <m:d>
                      <m:d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𝑇</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𝐼</m:t>
                        </m:r>
                      </m:e>
                    </m:d>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func>
                      <m:func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funcPr>
                      <m:fName>
                        <m:limLow>
                          <m:limLow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limLowPr>
                          <m:e>
                            <m:r>
                              <m:rPr>
                                <m:sty m:val="p"/>
                              </m:rPr>
                              <a:rPr lang="en-US" sz="1800">
                                <a:effectLst/>
                                <a:latin typeface="Cambria Math" panose="02040503050406030204" pitchFamily="18" charset="0"/>
                                <a:ea typeface="DengXian" panose="02010600030101010101" pitchFamily="2" charset="-122"/>
                                <a:cs typeface="Times New Roman" panose="02020603050405020304" pitchFamily="18" charset="0"/>
                              </a:rPr>
                              <m:t>max</m:t>
                            </m:r>
                          </m:e>
                          <m:lim>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𝑥</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𝑦</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𝜃</m:t>
                            </m:r>
                          </m:lim>
                        </m:limLow>
                      </m:fName>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𝐶𝐶</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𝑇</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𝐼</m:t>
                            </m:r>
                          </m:e>
                          <m:sup>
                            <m:d>
                              <m:d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𝑥</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𝑦</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𝜃</m:t>
                                </m:r>
                              </m:e>
                            </m:d>
                          </m:sup>
                        </m:s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e>
                    </m:func>
                  </m:oMath>
                </a14:m>
                <a:r>
                  <a:rPr lang="en-US" sz="1800">
                    <a:effectLst/>
                    <a:latin typeface="Calibri" panose="020F0502020204030204" pitchFamily="34" charset="0"/>
                    <a:ea typeface="DengXian" panose="02010600030101010101" pitchFamily="2" charset="-122"/>
                    <a:cs typeface="Times New Roman" panose="02020603050405020304" pitchFamily="18" charset="0"/>
                  </a:rPr>
                  <a:t>								(2.1)</a:t>
                </a:r>
              </a:p>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Trong đó, </a:t>
                </a:r>
                <a14:m>
                  <m:oMath xmlns:m="http://schemas.openxmlformats.org/officeDocument/2006/math">
                    <m:r>
                      <a:rPr lang="en-US" sz="1800" i="1">
                        <a:effectLst/>
                        <a:latin typeface="Cambria Math" panose="02040503050406030204" pitchFamily="18" charset="0"/>
                        <a:ea typeface="DengXian" panose="02010600030101010101" pitchFamily="2" charset="-122"/>
                        <a:cs typeface="Times New Roman" panose="02020603050405020304" pitchFamily="18" charset="0"/>
                      </a:rPr>
                      <m:t>𝐶𝐶</m:t>
                    </m:r>
                    <m:d>
                      <m:d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𝑇</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𝐼</m:t>
                        </m:r>
                      </m:e>
                    </m:d>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𝑇</m:t>
                        </m:r>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𝑇</m:t>
                        </m:r>
                      </m:sup>
                    </m:sSup>
                    <m:r>
                      <a:rPr lang="en-US" sz="1800" i="1">
                        <a:effectLst/>
                        <a:latin typeface="Cambria Math" panose="02040503050406030204" pitchFamily="18" charset="0"/>
                        <a:ea typeface="DengXian" panose="02010600030101010101" pitchFamily="2" charset="-122"/>
                        <a:cs typeface="Times New Roman" panose="02020603050405020304" pitchFamily="18" charset="0"/>
                      </a:rPr>
                      <m:t>𝐼</m:t>
                    </m:r>
                  </m:oMath>
                </a14:m>
                <a:r>
                  <a:rPr lang="en-US" sz="1800">
                    <a:effectLst/>
                    <a:latin typeface="Calibri" panose="020F0502020204030204" pitchFamily="34" charset="0"/>
                    <a:ea typeface="DengXian" panose="02010600030101010101" pitchFamily="2" charset="-122"/>
                    <a:cs typeface="Times New Roman" panose="02020603050405020304" pitchFamily="18" charset="0"/>
                  </a:rPr>
                  <a:t> là tương quan chéo giữa T và I. Tương quan chéo là một thước đo nổi tiếng về độ giống nhau của hình ảnh và việc tối đa hóa trong (2.1) giúp chúng ta tối ưu kết quả. Tuy nhiên, việc áp dụng trực tiếp công thức (2.1) hiếm khi dẫn đến kết quả có thể chấp nhận được, chủ yếu là do những nguyên nhân sau đây:</a:t>
                </a:r>
              </a:p>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 Sự biến dạng phi tuyến tính làm cho các ảnh của cùng 1 dấu vân tay khác nhau đáng kể, việc sử dụng các kỹ thuật tương quan cục bộ có thể giải quyết được vấn đề này.</a:t>
                </a:r>
              </a:p>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 Tình trạng da và lực ấn của ngón tay khi thu thập vân tay khiến độ sáng, độ tương phản và độ rộng của đường vân thay đổi đáng kể trong các lần hiển thị khác nhau. Việc sử dụng các phương pháp tương quan phức tạp hơn có thể giải quyết cho vấn đề này.</a:t>
                </a:r>
              </a:p>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 Ứng dụng trực tiếp của công thức (2.1) thường rất tốn kém. Tương quan cục bộ và tương quan trong miền Fourier có thể cải thiện vấn đề này.</a:t>
                </a:r>
              </a:p>
              <a:p>
                <a:pPr marL="0" lvl="0" indent="0" algn="l" rtl="0">
                  <a:spcBef>
                    <a:spcPts val="0"/>
                  </a:spcBef>
                  <a:spcAft>
                    <a:spcPts val="0"/>
                  </a:spcAft>
                  <a:buNone/>
                </a:pPr>
                <a:endParaRPr/>
              </a:p>
            </p:txBody>
          </p:sp>
        </mc:Choice>
        <mc:Fallback xmlns="">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Đặt </a:t>
                </a:r>
                <a:r>
                  <a:rPr lang="en-US" sz="1800" b="1" i="0">
                    <a:effectLst/>
                    <a:latin typeface="Cambria Math" panose="02040503050406030204" pitchFamily="18" charset="0"/>
                    <a:ea typeface="DengXian" panose="02010600030101010101" pitchFamily="2" charset="-122"/>
                    <a:cs typeface="Times New Roman" panose="02020603050405020304" pitchFamily="18" charset="0"/>
                  </a:rPr>
                  <a:t>𝑰^((∆𝒙,∆𝒚,𝜽))</a:t>
                </a:r>
                <a:r>
                  <a:rPr lang="en-US" sz="1800">
                    <a:effectLst/>
                    <a:latin typeface="Calibri" panose="020F0502020204030204" pitchFamily="34" charset="0"/>
                    <a:ea typeface="DengXian" panose="02010600030101010101" pitchFamily="2" charset="-122"/>
                    <a:cs typeface="Times New Roman" panose="02020603050405020304" pitchFamily="18" charset="0"/>
                  </a:rPr>
                  <a:t> biểu thị cho phép xoay ảnh đầu vào I một góc </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𝜃</a:t>
                </a:r>
                <a:r>
                  <a:rPr lang="en-US" sz="1800">
                    <a:effectLst/>
                    <a:latin typeface="Calibri" panose="020F0502020204030204" pitchFamily="34" charset="0"/>
                    <a:ea typeface="DengXian" panose="02010600030101010101" pitchFamily="2" charset="-122"/>
                    <a:cs typeface="Times New Roman" panose="02020603050405020304" pitchFamily="18" charset="0"/>
                  </a:rPr>
                  <a:t> và dịch chuyển </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∆𝑥</a:t>
                </a:r>
                <a:r>
                  <a:rPr lang="en-US" sz="1800">
                    <a:effectLst/>
                    <a:latin typeface="Calibri" panose="020F0502020204030204" pitchFamily="34" charset="0"/>
                    <a:ea typeface="DengXian" panose="02010600030101010101" pitchFamily="2" charset="-122"/>
                    <a:cs typeface="Times New Roman" panose="02020603050405020304" pitchFamily="18" charset="0"/>
                  </a:rPr>
                  <a:t> và </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∆𝑦</a:t>
                </a:r>
                <a:r>
                  <a:rPr lang="en-US" sz="1800">
                    <a:effectLst/>
                    <a:latin typeface="Calibri" panose="020F0502020204030204" pitchFamily="34" charset="0"/>
                    <a:ea typeface="DengXian" panose="02010600030101010101" pitchFamily="2" charset="-122"/>
                    <a:cs typeface="Times New Roman" panose="02020603050405020304" pitchFamily="18" charset="0"/>
                  </a:rPr>
                  <a:t> theo trục hoành và trục tung. Độ giống nhau giữa hai ảnh vân tay T và I được tính bằng công thức:</a:t>
                </a:r>
              </a:p>
              <a:p>
                <a:pPr marL="0" marR="0">
                  <a:lnSpc>
                    <a:spcPct val="107000"/>
                  </a:lnSpc>
                  <a:spcBef>
                    <a:spcPts val="0"/>
                  </a:spcBef>
                  <a:spcAft>
                    <a:spcPts val="800"/>
                  </a:spcAft>
                </a:pPr>
                <a:r>
                  <a:rPr lang="en-US" sz="1800" i="0">
                    <a:effectLst/>
                    <a:latin typeface="Cambria Math" panose="02040503050406030204" pitchFamily="18" charset="0"/>
                    <a:ea typeface="DengXian" panose="02010600030101010101" pitchFamily="2" charset="-122"/>
                    <a:cs typeface="Times New Roman" panose="02020603050405020304" pitchFamily="18" charset="0"/>
                  </a:rPr>
                  <a:t>𝑆(𝑇,𝐼)=max┬(∆𝑥,∆𝑦,𝜃)⁡〖𝐶𝐶(𝑇,𝐼^((∆𝑥,∆𝑦,𝜃) ))〗</a:t>
                </a:r>
                <a:r>
                  <a:rPr lang="en-US" sz="1800">
                    <a:effectLst/>
                    <a:latin typeface="Calibri" panose="020F0502020204030204" pitchFamily="34" charset="0"/>
                    <a:ea typeface="DengXian" panose="02010600030101010101" pitchFamily="2" charset="-122"/>
                    <a:cs typeface="Times New Roman" panose="02020603050405020304" pitchFamily="18" charset="0"/>
                  </a:rPr>
                  <a:t>								(2.1)</a:t>
                </a:r>
              </a:p>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Trong đó, </a:t>
                </a:r>
                <a:r>
                  <a:rPr lang="en-US" sz="1800" i="0">
                    <a:effectLst/>
                    <a:latin typeface="Cambria Math" panose="02040503050406030204" pitchFamily="18" charset="0"/>
                    <a:ea typeface="DengXian" panose="02010600030101010101" pitchFamily="2" charset="-122"/>
                    <a:cs typeface="Times New Roman" panose="02020603050405020304" pitchFamily="18" charset="0"/>
                  </a:rPr>
                  <a:t>𝐶𝐶(𝑇,𝐼)=𝑇^𝑇 𝐼</a:t>
                </a:r>
                <a:r>
                  <a:rPr lang="en-US" sz="1800">
                    <a:effectLst/>
                    <a:latin typeface="Calibri" panose="020F0502020204030204" pitchFamily="34" charset="0"/>
                    <a:ea typeface="DengXian" panose="02010600030101010101" pitchFamily="2" charset="-122"/>
                    <a:cs typeface="Times New Roman" panose="02020603050405020304" pitchFamily="18" charset="0"/>
                  </a:rPr>
                  <a:t> là tương quan chéo giữa T và I. Tương quan chéo là một thước đo nổi tiếng về độ giống nhau của hình ảnh và việc tối đa hóa trong (2.1) giúp chúng ta tối ưu kết quả. Tuy nhiên, việc áp dụng trực tiếp công thức (2.1) hiếm khi dẫn đến kết quả có thể chấp nhận được, chủ yếu là do những nguyên nhân sau đây:</a:t>
                </a:r>
              </a:p>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 Sự biến dạng phi tuyến tính làm cho các ảnh của cùng 1 dấu vân tay khác nhau đáng kể, việc sử dụng các kỹ thuật tương quan cục bộ có thể giải quyết được vấn đề này.</a:t>
                </a:r>
              </a:p>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 Tình trạng da và lực ấn của ngón tay khi thu thập vân tay khiến độ sáng, độ tương phản và độ rộng của đường vân thay đổi đáng kể trong các lần hiển thị khác nhau. Việc sử dụng các phương pháp tương quan phức tạp hơn có thể giải quyết cho vấn đề này.</a:t>
                </a:r>
              </a:p>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 Ứng dụng trực tiếp của công thức (2.1) thường rất tốn kém. Tương quan cục bộ và tương quan trong miền Fourier có thể cải thiện vấn đề này.</a:t>
                </a:r>
              </a:p>
              <a:p>
                <a:pPr marL="0" lvl="0" indent="0" algn="l" rtl="0">
                  <a:spcBef>
                    <a:spcPts val="0"/>
                  </a:spcBef>
                  <a:spcAft>
                    <a:spcPts val="0"/>
                  </a:spcAft>
                  <a:buNone/>
                </a:pPr>
                <a:endParaRPr/>
              </a:p>
            </p:txBody>
          </p:sp>
        </mc:Fallback>
      </mc:AlternateContent>
    </p:spTree>
    <p:extLst>
      <p:ext uri="{BB962C8B-B14F-4D97-AF65-F5344CB8AC3E}">
        <p14:creationId xmlns:p14="http://schemas.microsoft.com/office/powerpoint/2010/main" val="2365808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vi-VN"/>
              <a:t>Kí hiệu T và I là hai ảnh vân tay tương ứng với vân tay mẫu và vân tay đầu vào. Không giống như phương pháp đối sánh dựa vào độ tương quan; phương pháp này đối sánh hai ảnh vân tay dựa vào các đặc trưng. Mỗi đặc trưng có thể được mô tả bằng một số các thuộc tính, bao gồm: Vị trí trong ảnh vân tay, hướng, loại đặc trưng (điểm kết thúc vân hay điểm rẽ nhánh), một trọng số dựa trên chất lượng của ảnh vân tay trong một lân cận của đặc trưng… Hầu hết các thuật toán đối sánh đặc trưng xem xét mỗi đặc trưng như là một nhóm bộ ba m  x, y,   thể hiện vị trí đặc trưng ở vị trí x, y và góc đặc trưng </a:t>
            </a:r>
          </a:p>
          <a:p>
            <a:pPr marL="0" marR="0">
              <a:lnSpc>
                <a:spcPct val="107000"/>
              </a:lnSpc>
              <a:spcBef>
                <a:spcPts val="0"/>
              </a:spcBef>
              <a:spcAft>
                <a:spcPts val="800"/>
              </a:spcAft>
            </a:pPr>
            <a:r>
              <a:rPr lang="vi-VN"/>
              <a:t>Một đặc trưng mj  trong I và một đặc trưng mi trong T được xem là đối sánh với nhau nếu khoảng cách không gian (sd) giữa chúng là nhỏ hơn mức mức độ sai (tolerance) cho trước r0 và sự khác nhau về hướng (dd) giữa chúng là nhỏ hơn góc độ sai theta0</a:t>
            </a:r>
          </a:p>
          <a:p>
            <a:pPr marL="0" marR="0">
              <a:lnSpc>
                <a:spcPct val="107000"/>
              </a:lnSpc>
              <a:spcBef>
                <a:spcPts val="0"/>
              </a:spcBef>
              <a:spcAft>
                <a:spcPts val="800"/>
              </a:spcAft>
            </a:pPr>
            <a:r>
              <a:rPr lang="vi-VN"/>
              <a:t>Độ sai r0 và theta0 được định để bù vào các lỗi không thể tránh khỏi do các thuật toán trích đặc trưng và các nhiễu mềm dẻo làm cho vị trí các đặc trưng thay đổi. </a:t>
            </a:r>
          </a:p>
          <a:p>
            <a:pPr marL="0" marR="0">
              <a:lnSpc>
                <a:spcPct val="107000"/>
              </a:lnSpc>
              <a:spcBef>
                <a:spcPts val="0"/>
              </a:spcBef>
              <a:spcAft>
                <a:spcPts val="800"/>
              </a:spcAft>
            </a:pPr>
            <a:r>
              <a:rPr lang="vi-VN">
                <a:hlinkClick r:id="rId3"/>
              </a:rPr>
              <a:t>file_goc_775966.pdf (tailieuhoctap.vn)</a:t>
            </a:r>
            <a:endParaRPr lang="vi-VN"/>
          </a:p>
        </p:txBody>
      </p:sp>
    </p:spTree>
    <p:extLst>
      <p:ext uri="{BB962C8B-B14F-4D97-AF65-F5344CB8AC3E}">
        <p14:creationId xmlns:p14="http://schemas.microsoft.com/office/powerpoint/2010/main" val="2163260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Ba lý do chính khiến các nhà nghiên cứu tìm kiếm các đặc điểm phân biệt dấu vân tay khác, bên cạnh các điểm đặc trưng là: 1) việc trích xuất đặc trưng từ dấu vân tay chất lượng thấp là không đáng tin cậy, 2) rút trích đặc trưng tốn rất nhiều thời gian, 3) những đặc điểm mới có thể kết hợp cùng điểm đặc trưng để tạo nên một hệ thống chính xác và ưu việt hơn. Jain et al. đã đề xuất một kỹ thuật phân tích kết cấu cục bộ, trong đó khu vực liên quan đến điểm lõi của vân tay được chia nhỏ. Một vector đặc trưng (được gọi là Mã ngón tay – FingerCode) bao gồm một bảng liệt kê có thứ tự các đối tượng được trích xuất từ các phần được chia nhỏ. Do đó, các yếu tố đặc trưng nắm giữ thông tin kết cấu cục bộ và việc liệt kê có thứ tự các phần nhỏ giúp nắm bắt được mối quan hệ toàn cục của các phần nhỏ trong vân tay. Việc đối sánh hai dấu vân tay trở thành việc đối sánh các FingerCodes của chúng, được thực hiện đơn giản bằng cách tính khoảng cách Euclid giữa hai FingerCodes.</a:t>
            </a:r>
          </a:p>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Một số phương pháp khác gần đây được đề xuất sử dụng mối quan hệ không gian của các đường vân, định hướng cục bộ hay mật độ cục bộ, được sử dụng cùng với điểm đặc trưng để cải thiện hiệu suất của hệ thống. </a:t>
            </a:r>
          </a:p>
          <a:p>
            <a:pPr marL="0" lvl="0" indent="0" algn="l" rtl="0">
              <a:spcBef>
                <a:spcPts val="0"/>
              </a:spcBef>
              <a:spcAft>
                <a:spcPts val="0"/>
              </a:spcAft>
              <a:buNone/>
            </a:pPr>
            <a:endParaRPr/>
          </a:p>
        </p:txBody>
      </p:sp>
    </p:spTree>
    <p:extLst>
      <p:ext uri="{BB962C8B-B14F-4D97-AF65-F5344CB8AC3E}">
        <p14:creationId xmlns:p14="http://schemas.microsoft.com/office/powerpoint/2010/main" val="3632040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2580605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27721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480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710099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indent="-228600" algn="l" rtl="0" eaLnBrk="1" latinLnBrk="0" hangingPunct="1">
              <a:lnSpc>
                <a:spcPct val="90000"/>
              </a:lnSpc>
              <a:spcBef>
                <a:spcPts val="1000"/>
              </a:spcBef>
              <a:spcAft>
                <a:spcPts val="0"/>
              </a:spcAft>
              <a:buClrTx/>
              <a:buSzPts val="2000"/>
              <a:buFont typeface="Arial" panose="020B0604020202020204" pitchFamily="34" charset="0"/>
              <a:buChar char="•"/>
            </a:pPr>
            <a:endParaRPr lang="en-US" sz="1800">
              <a:effectLst/>
            </a:endParaRPr>
          </a:p>
        </p:txBody>
      </p:sp>
    </p:spTree>
    <p:extLst>
      <p:ext uri="{BB962C8B-B14F-4D97-AF65-F5344CB8AC3E}">
        <p14:creationId xmlns:p14="http://schemas.microsoft.com/office/powerpoint/2010/main" val="2533232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0379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526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indent="-228600" algn="l" rtl="0" eaLnBrk="1" latinLnBrk="0" hangingPunct="1">
              <a:lnSpc>
                <a:spcPct val="90000"/>
              </a:lnSpc>
              <a:spcBef>
                <a:spcPts val="1000"/>
              </a:spcBef>
              <a:spcAft>
                <a:spcPts val="0"/>
              </a:spcAft>
              <a:buClrTx/>
              <a:buSzPts val="2000"/>
              <a:buFont typeface="Arial" panose="020B0604020202020204" pitchFamily="34" charset="0"/>
              <a:buChar char="•"/>
            </a:pPr>
            <a:r>
              <a:rPr lang="en-US" sz="1800">
                <a:effectLst/>
              </a:rPr>
              <a:t>Phi k sẽ </a:t>
            </a:r>
            <a:r>
              <a:rPr lang="en-US" sz="1800" err="1">
                <a:effectLst/>
              </a:rPr>
              <a:t>nằm</a:t>
            </a:r>
            <a:r>
              <a:rPr lang="en-US" sz="1800">
                <a:effectLst/>
              </a:rPr>
              <a:t> </a:t>
            </a:r>
            <a:r>
              <a:rPr lang="en-US" sz="1800" err="1">
                <a:effectLst/>
              </a:rPr>
              <a:t>trong</a:t>
            </a:r>
            <a:r>
              <a:rPr lang="en-US" sz="1800">
                <a:effectLst/>
              </a:rPr>
              <a:t> </a:t>
            </a:r>
            <a:r>
              <a:rPr lang="en-US" sz="1800" err="1">
                <a:effectLst/>
              </a:rPr>
              <a:t>khoảng</a:t>
            </a:r>
            <a:r>
              <a:rPr lang="en-US" sz="1800">
                <a:effectLst/>
              </a:rPr>
              <a:t> (–pi, pi]</a:t>
            </a:r>
          </a:p>
        </p:txBody>
      </p:sp>
    </p:spTree>
    <p:extLst>
      <p:ext uri="{BB962C8B-B14F-4D97-AF65-F5344CB8AC3E}">
        <p14:creationId xmlns:p14="http://schemas.microsoft.com/office/powerpoint/2010/main" val="4219572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eaLnBrk="1" latinLnBrk="0" hangingPunct="1"/>
            <a:endParaRPr lang="en-US" sz="1100">
              <a:effectLst/>
            </a:endParaRPr>
          </a:p>
        </p:txBody>
      </p:sp>
    </p:spTree>
    <p:extLst>
      <p:ext uri="{BB962C8B-B14F-4D97-AF65-F5344CB8AC3E}">
        <p14:creationId xmlns:p14="http://schemas.microsoft.com/office/powerpoint/2010/main" val="1992825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eaLnBrk="1" latinLnBrk="0" hangingPunct="1"/>
            <a:endParaRPr lang="en-US" sz="1100">
              <a:effectLst/>
            </a:endParaRPr>
          </a:p>
        </p:txBody>
      </p:sp>
    </p:spTree>
    <p:extLst>
      <p:ext uri="{BB962C8B-B14F-4D97-AF65-F5344CB8AC3E}">
        <p14:creationId xmlns:p14="http://schemas.microsoft.com/office/powerpoint/2010/main" val="3595271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eaLnBrk="1" latinLnBrk="0" hangingPunct="1"/>
            <a:endParaRPr lang="en-US" sz="1100">
              <a:effectLst/>
            </a:endParaRPr>
          </a:p>
        </p:txBody>
      </p:sp>
    </p:spTree>
    <p:extLst>
      <p:ext uri="{BB962C8B-B14F-4D97-AF65-F5344CB8AC3E}">
        <p14:creationId xmlns:p14="http://schemas.microsoft.com/office/powerpoint/2010/main" val="1242053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eaLnBrk="1" latinLnBrk="0" hangingPunct="1"/>
            <a:endParaRPr lang="en-US" sz="1100">
              <a:effectLst/>
            </a:endParaRPr>
          </a:p>
        </p:txBody>
      </p:sp>
    </p:spTree>
    <p:extLst>
      <p:ext uri="{BB962C8B-B14F-4D97-AF65-F5344CB8AC3E}">
        <p14:creationId xmlns:p14="http://schemas.microsoft.com/office/powerpoint/2010/main" val="40500666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eaLnBrk="1" latinLnBrk="0" hangingPunct="1"/>
            <a:endParaRPr lang="en-US" sz="1100">
              <a:effectLst/>
            </a:endParaRPr>
          </a:p>
        </p:txBody>
      </p:sp>
    </p:spTree>
    <p:extLst>
      <p:ext uri="{BB962C8B-B14F-4D97-AF65-F5344CB8AC3E}">
        <p14:creationId xmlns:p14="http://schemas.microsoft.com/office/powerpoint/2010/main" val="6190286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a:t>DB1_B: </a:t>
            </a:r>
            <a:r>
              <a:rPr lang="en-US" b="0" i="0">
                <a:solidFill>
                  <a:srgbClr val="000000"/>
                </a:solidFill>
                <a:effectLst/>
                <a:latin typeface="Tahoma" panose="020B0604030504040204" pitchFamily="34" charset="0"/>
              </a:rPr>
              <a:t>optical sensor "V300" by </a:t>
            </a:r>
            <a:r>
              <a:rPr lang="en-US" b="0" i="0" err="1">
                <a:solidFill>
                  <a:srgbClr val="000000"/>
                </a:solidFill>
                <a:effectLst/>
                <a:latin typeface="Tahoma" panose="020B0604030504040204" pitchFamily="34" charset="0"/>
              </a:rPr>
              <a:t>CrossMatch</a:t>
            </a:r>
            <a:endParaRPr lang="en-US" b="0" i="0">
              <a:solidFill>
                <a:srgbClr val="000000"/>
              </a:solidFill>
              <a:effectLst/>
              <a:latin typeface="Tahoma" panose="020B060403050404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a:solidFill>
                  <a:srgbClr val="000000"/>
                </a:solidFill>
                <a:effectLst/>
                <a:latin typeface="Tahoma" panose="020B0604030504040204" pitchFamily="34" charset="0"/>
              </a:rPr>
              <a:t>DB2_B: optical sensor "</a:t>
            </a:r>
            <a:r>
              <a:rPr lang="en-US" b="0" i="0" err="1">
                <a:solidFill>
                  <a:srgbClr val="000000"/>
                </a:solidFill>
                <a:effectLst/>
                <a:latin typeface="Tahoma" panose="020B0604030504040204" pitchFamily="34" charset="0"/>
              </a:rPr>
              <a:t>U.are.U</a:t>
            </a:r>
            <a:r>
              <a:rPr lang="en-US" b="0" i="0">
                <a:solidFill>
                  <a:srgbClr val="000000"/>
                </a:solidFill>
                <a:effectLst/>
                <a:latin typeface="Tahoma" panose="020B0604030504040204" pitchFamily="34" charset="0"/>
              </a:rPr>
              <a:t> 4000" by Digital Persona</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a:solidFill>
                  <a:srgbClr val="000000"/>
                </a:solidFill>
                <a:effectLst/>
                <a:latin typeface="Tahoma" panose="020B0604030504040204" pitchFamily="34" charset="0"/>
              </a:rPr>
              <a:t>DB3_B: thermal sweeping sensor "</a:t>
            </a:r>
            <a:r>
              <a:rPr lang="en-US" b="0" i="0" err="1">
                <a:solidFill>
                  <a:srgbClr val="000000"/>
                </a:solidFill>
                <a:effectLst/>
                <a:latin typeface="Tahoma" panose="020B0604030504040204" pitchFamily="34" charset="0"/>
              </a:rPr>
              <a:t>FingerChip</a:t>
            </a:r>
            <a:r>
              <a:rPr lang="en-US" b="0" i="0">
                <a:solidFill>
                  <a:srgbClr val="000000"/>
                </a:solidFill>
                <a:effectLst/>
                <a:latin typeface="Tahoma" panose="020B0604030504040204" pitchFamily="34" charset="0"/>
              </a:rPr>
              <a:t> FCD4B14CB" by Atmel</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a:solidFill>
                  <a:srgbClr val="000000"/>
                </a:solidFill>
                <a:effectLst/>
                <a:latin typeface="Tahoma" panose="020B0604030504040204" pitchFamily="34" charset="0"/>
              </a:rPr>
              <a:t>DB4: </a:t>
            </a:r>
            <a:r>
              <a:rPr lang="en-US" b="0" i="0" u="sng">
                <a:solidFill>
                  <a:srgbClr val="4040FF"/>
                </a:solidFill>
                <a:effectLst/>
                <a:latin typeface="Tahoma" panose="020B0604030504040204" pitchFamily="34" charset="0"/>
                <a:hlinkClick r:id="rId3"/>
              </a:rPr>
              <a:t>synthetic fingerprint generation</a:t>
            </a:r>
            <a:r>
              <a:rPr lang="en-US" b="0" i="0" u="sng">
                <a:solidFill>
                  <a:srgbClr val="4040FF"/>
                </a:solidFill>
                <a:effectLst/>
                <a:latin typeface="Tahoma" panose="020B0604030504040204" pitchFamily="34" charset="0"/>
              </a:rPr>
              <a:t> by </a:t>
            </a:r>
            <a:r>
              <a:rPr lang="en-US" b="0" i="0" u="sng" err="1">
                <a:solidFill>
                  <a:srgbClr val="4040FF"/>
                </a:solidFill>
                <a:effectLst/>
                <a:latin typeface="Tahoma" panose="020B0604030504040204" pitchFamily="34" charset="0"/>
                <a:hlinkClick r:id="rId3"/>
              </a:rPr>
              <a:t>SFinGe</a:t>
            </a:r>
            <a:r>
              <a:rPr lang="en-US" b="0" i="0" u="sng">
                <a:solidFill>
                  <a:srgbClr val="4040FF"/>
                </a:solidFill>
                <a:effectLst/>
                <a:latin typeface="Tahoma" panose="020B0604030504040204" pitchFamily="34" charset="0"/>
                <a:hlinkClick r:id="rId3"/>
              </a:rPr>
              <a:t> v3.0</a:t>
            </a:r>
            <a:endParaRPr lang="en-US" b="0" i="0">
              <a:solidFill>
                <a:srgbClr val="000000"/>
              </a:solidFill>
              <a:effectLst/>
              <a:latin typeface="Tahoma" panose="020B0604030504040204" pitchFamily="34" charset="0"/>
            </a:endParaRP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b="0" i="0">
              <a:solidFill>
                <a:srgbClr val="000000"/>
              </a:solidFill>
              <a:effectLst/>
              <a:latin typeface="Tahoma" panose="020B060403050404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b="0" i="0">
              <a:solidFill>
                <a:srgbClr val="000000"/>
              </a:solidFill>
              <a:effectLst/>
              <a:latin typeface="Tahoma" panose="020B0604030504040204" pitchFamily="34" charset="0"/>
            </a:endParaRPr>
          </a:p>
          <a:p>
            <a:pPr marL="171450" lvl="0" indent="-171450" algn="l" rtl="0">
              <a:spcBef>
                <a:spcPts val="0"/>
              </a:spcBef>
              <a:spcAft>
                <a:spcPts val="0"/>
              </a:spcAft>
            </a:pPr>
            <a:endParaRPr/>
          </a:p>
        </p:txBody>
      </p:sp>
    </p:spTree>
    <p:extLst>
      <p:ext uri="{BB962C8B-B14F-4D97-AF65-F5344CB8AC3E}">
        <p14:creationId xmlns:p14="http://schemas.microsoft.com/office/powerpoint/2010/main" val="24393870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solidFill>
                  <a:srgbClr val="000000"/>
                </a:solidFill>
                <a:effectLst/>
                <a:latin typeface="Tahoma" panose="020B0604030504040204" pitchFamily="34" charset="0"/>
              </a:rPr>
              <a:t>Scanned by optical sensor "</a:t>
            </a:r>
            <a:r>
              <a:rPr lang="en-US" b="0" i="0" err="1">
                <a:solidFill>
                  <a:srgbClr val="000000"/>
                </a:solidFill>
                <a:effectLst/>
                <a:latin typeface="Tahoma" panose="020B0604030504040204" pitchFamily="34" charset="0"/>
              </a:rPr>
              <a:t>U.are.U</a:t>
            </a:r>
            <a:r>
              <a:rPr lang="en-US" b="0" i="0">
                <a:solidFill>
                  <a:srgbClr val="000000"/>
                </a:solidFill>
                <a:effectLst/>
                <a:latin typeface="Tahoma" panose="020B0604030504040204" pitchFamily="34" charset="0"/>
              </a:rPr>
              <a:t> 4000" by Digital Persona</a:t>
            </a:r>
          </a:p>
          <a:p>
            <a:pPr marL="0" lvl="0" indent="0" algn="l" rtl="0">
              <a:spcBef>
                <a:spcPts val="0"/>
              </a:spcBef>
              <a:spcAft>
                <a:spcPts val="0"/>
              </a:spcAft>
              <a:buNone/>
            </a:pPr>
            <a:endParaRPr/>
          </a:p>
        </p:txBody>
      </p:sp>
    </p:spTree>
    <p:extLst>
      <p:ext uri="{BB962C8B-B14F-4D97-AF65-F5344CB8AC3E}">
        <p14:creationId xmlns:p14="http://schemas.microsoft.com/office/powerpoint/2010/main" val="1357118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solidFill>
                  <a:srgbClr val="000000"/>
                </a:solidFill>
                <a:effectLst/>
                <a:latin typeface="Tahoma" panose="020B0604030504040204" pitchFamily="34" charset="0"/>
              </a:rPr>
              <a:t>Scanned by optical sensor "</a:t>
            </a:r>
            <a:r>
              <a:rPr lang="en-US" b="0" i="0" err="1">
                <a:solidFill>
                  <a:srgbClr val="000000"/>
                </a:solidFill>
                <a:effectLst/>
                <a:latin typeface="Tahoma" panose="020B0604030504040204" pitchFamily="34" charset="0"/>
              </a:rPr>
              <a:t>U.are.U</a:t>
            </a:r>
            <a:r>
              <a:rPr lang="en-US" b="0" i="0">
                <a:solidFill>
                  <a:srgbClr val="000000"/>
                </a:solidFill>
                <a:effectLst/>
                <a:latin typeface="Tahoma" panose="020B0604030504040204" pitchFamily="34" charset="0"/>
              </a:rPr>
              <a:t> 4000" by Digital Persona</a:t>
            </a:r>
          </a:p>
          <a:p>
            <a:pPr marL="0" lvl="0" indent="0" algn="l" rtl="0">
              <a:spcBef>
                <a:spcPts val="0"/>
              </a:spcBef>
              <a:spcAft>
                <a:spcPts val="0"/>
              </a:spcAft>
              <a:buNone/>
            </a:pPr>
            <a:endParaRPr/>
          </a:p>
        </p:txBody>
      </p:sp>
    </p:spTree>
    <p:extLst>
      <p:ext uri="{BB962C8B-B14F-4D97-AF65-F5344CB8AC3E}">
        <p14:creationId xmlns:p14="http://schemas.microsoft.com/office/powerpoint/2010/main" val="3219246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rtl="0" fontAlgn="base"/>
            <a:r>
              <a:rPr lang="vi-VN" sz="1800" b="0" i="0">
                <a:solidFill>
                  <a:srgbClr val="000000"/>
                </a:solidFill>
                <a:effectLst/>
                <a:latin typeface="Times New Roman" panose="02020603050405020304" pitchFamily="18" charset="0"/>
              </a:rPr>
              <a:t>Những kết quả nghiên cứu của giải phẫu học cho biết chỉ những phần không có lông của cơ thể như lòng bàn tay và gan bàn chân được bao phủ bởi các mẫu vân được hình thành từ những lằn nổitạo</a:t>
            </a:r>
            <a:r>
              <a:rPr lang="en-US" sz="1800" b="0" i="0">
                <a:solidFill>
                  <a:srgbClr val="000000"/>
                </a:solidFill>
                <a:effectLst/>
                <a:latin typeface="Times New Roman" panose="02020603050405020304" pitchFamily="18" charset="0"/>
              </a:rPr>
              <a:t> </a:t>
            </a:r>
            <a:r>
              <a:rPr lang="vi-VN" sz="1800" b="0" i="0">
                <a:solidFill>
                  <a:srgbClr val="000000"/>
                </a:solidFill>
                <a:effectLst/>
                <a:latin typeface="Times New Roman" panose="02020603050405020304" pitchFamily="18" charset="0"/>
              </a:rPr>
              <a:t>ma sát.</a:t>
            </a:r>
            <a:r>
              <a:rPr lang="en-US" sz="1800" b="0" i="0">
                <a:solidFill>
                  <a:srgbClr val="000000"/>
                </a:solidFill>
                <a:effectLst/>
                <a:latin typeface="Times New Roman" panose="02020603050405020304" pitchFamily="18" charset="0"/>
              </a:rPr>
              <a:t> </a:t>
            </a:r>
            <a:r>
              <a:rPr lang="vi-VN" sz="1800" b="0" i="0">
                <a:solidFill>
                  <a:srgbClr val="000000"/>
                </a:solidFill>
                <a:effectLst/>
                <a:latin typeface="Times New Roman" panose="02020603050405020304" pitchFamily="18" charset="0"/>
              </a:rPr>
              <a:t>Các vân này rất quan trọng vì chúng được hình thành từ trong bào thai 4 tháng và không thay đổi cho đến khi chết. </a:t>
            </a:r>
            <a:r>
              <a:rPr lang="vi-VN" sz="1800" b="1" i="0">
                <a:solidFill>
                  <a:srgbClr val="000000"/>
                </a:solidFill>
                <a:effectLst/>
                <a:latin typeface="Times New Roman" panose="02020603050405020304" pitchFamily="18" charset="0"/>
              </a:rPr>
              <a:t> </a:t>
            </a:r>
            <a:endParaRPr lang="vi-VN" b="1" i="0">
              <a:solidFill>
                <a:srgbClr val="000000"/>
              </a:solidFill>
              <a:effectLst/>
              <a:latin typeface="Times New Roman" panose="02020603050405020304" pitchFamily="18" charset="0"/>
            </a:endParaRPr>
          </a:p>
          <a:p>
            <a:pPr algn="just" rtl="0" fontAlgn="base"/>
            <a:r>
              <a:rPr lang="vi-VN" sz="1800" b="0" i="0">
                <a:solidFill>
                  <a:srgbClr val="000000"/>
                </a:solidFill>
                <a:effectLst/>
                <a:latin typeface="Times New Roman" panose="02020603050405020304" pitchFamily="18" charset="0"/>
              </a:rPr>
              <a:t>Các mẫu vân không được cấu tạo từ mặt ngoài da mà được xác định bởi nhiều phần tử khác nhau bên dưới (chẳng hạn các tuyến mồ hôi, dây thần kinh, mạch máu…). Các vết cắt sâu có thể nằm chèn lên mẫu vân nhưng phần còn lại của mẫu vân không thay đổi. Tóm lại dấu vân tay có những đặc điểm riêng biệt mang tính cá thể rất cao như sau:</a:t>
            </a:r>
            <a:r>
              <a:rPr lang="vi-VN" sz="1800" b="1" i="0">
                <a:solidFill>
                  <a:srgbClr val="000000"/>
                </a:solidFill>
                <a:effectLst/>
                <a:latin typeface="Times New Roman" panose="02020603050405020304" pitchFamily="18" charset="0"/>
              </a:rPr>
              <a:t> </a:t>
            </a:r>
            <a:endParaRPr lang="vi-VN" b="1" i="0">
              <a:solidFill>
                <a:srgbClr val="000000"/>
              </a:solidFill>
              <a:effectLst/>
              <a:latin typeface="Times New Roman" panose="02020603050405020304" pitchFamily="18" charset="0"/>
            </a:endParaRPr>
          </a:p>
          <a:p>
            <a:pPr algn="just" rtl="0" fontAlgn="base">
              <a:buFont typeface="Arial" panose="020B0604020202020204" pitchFamily="34" charset="0"/>
              <a:buChar char="•"/>
            </a:pPr>
            <a:r>
              <a:rPr lang="vi-VN" sz="1800" b="0" i="0">
                <a:solidFill>
                  <a:srgbClr val="000000"/>
                </a:solidFill>
                <a:effectLst/>
                <a:latin typeface="Times New Roman" panose="02020603050405020304" pitchFamily="18" charset="0"/>
              </a:rPr>
              <a:t>Dấu vân tay là dấu ấn riêng biệt của mỗi người.</a:t>
            </a:r>
            <a:r>
              <a:rPr lang="vi-VN" sz="1800" b="1" i="0">
                <a:solidFill>
                  <a:srgbClr val="000000"/>
                </a:solidFill>
                <a:effectLst/>
                <a:latin typeface="Times New Roman" panose="02020603050405020304" pitchFamily="18" charset="0"/>
              </a:rPr>
              <a:t> </a:t>
            </a:r>
          </a:p>
          <a:p>
            <a:pPr algn="just" rtl="0" fontAlgn="base">
              <a:buFont typeface="Arial" panose="020B0604020202020204" pitchFamily="34" charset="0"/>
              <a:buChar char="•"/>
            </a:pPr>
            <a:r>
              <a:rPr lang="vi-VN" sz="1800" b="0" i="0">
                <a:solidFill>
                  <a:srgbClr val="000000"/>
                </a:solidFill>
                <a:effectLst/>
                <a:latin typeface="Times New Roman" panose="02020603050405020304" pitchFamily="18" charset="0"/>
              </a:rPr>
              <a:t>Tuyệt đối không thể có 2 dấu vân tay trùng nhau. Xác suất để hai cá thể trùng nhau về dấu vân là 1/64 tỷ. Kể cả trường hợp đồng sinh cùng trứng cũng không xuất hiện sự trùng khớp.</a:t>
            </a:r>
            <a:r>
              <a:rPr lang="vi-VN" sz="1800" b="1" i="0">
                <a:solidFill>
                  <a:srgbClr val="000000"/>
                </a:solidFill>
                <a:effectLst/>
                <a:latin typeface="Times New Roman" panose="02020603050405020304" pitchFamily="18" charset="0"/>
              </a:rPr>
              <a:t> </a:t>
            </a:r>
          </a:p>
          <a:p>
            <a:pPr algn="just" rtl="0" fontAlgn="base">
              <a:buFont typeface="Arial" panose="020B0604020202020204" pitchFamily="34" charset="0"/>
              <a:buChar char="•"/>
            </a:pPr>
            <a:r>
              <a:rPr lang="vi-VN" sz="1800" b="0" i="0">
                <a:solidFill>
                  <a:srgbClr val="000000"/>
                </a:solidFill>
                <a:effectLst/>
                <a:latin typeface="Times New Roman" panose="02020603050405020304" pitchFamily="18" charset="0"/>
              </a:rPr>
              <a:t>Dấu hiện nhận dạng vân tay sẽ vĩnh viễn không thay đổi trừ những tác động nghiêm trọng của môi trường như tai nạn.</a:t>
            </a:r>
            <a:r>
              <a:rPr lang="vi-VN" sz="1800" b="1" i="0">
                <a:solidFill>
                  <a:srgbClr val="000000"/>
                </a:solidFill>
                <a:effectLst/>
                <a:latin typeface="Times New Roman" panose="02020603050405020304" pitchFamily="18" charset="0"/>
              </a:rPr>
              <a:t> </a:t>
            </a:r>
          </a:p>
          <a:p>
            <a:pPr marL="0" lvl="0" indent="0" algn="l" rtl="0">
              <a:spcBef>
                <a:spcPts val="0"/>
              </a:spcBef>
              <a:spcAft>
                <a:spcPts val="0"/>
              </a:spcAft>
              <a:buNone/>
            </a:pPr>
            <a:endParaRPr/>
          </a:p>
        </p:txBody>
      </p:sp>
    </p:spTree>
    <p:extLst>
      <p:ext uri="{BB962C8B-B14F-4D97-AF65-F5344CB8AC3E}">
        <p14:creationId xmlns:p14="http://schemas.microsoft.com/office/powerpoint/2010/main" val="20298360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a:effectLst/>
                <a:latin typeface="Calibri" panose="020F0502020204030204" pitchFamily="34" charset="0"/>
                <a:ea typeface="DengXian" panose="02010600030101010101" pitchFamily="2" charset="-122"/>
                <a:cs typeface="Times New Roman" panose="02020603050405020304" pitchFamily="18" charset="0"/>
              </a:rPr>
              <a:t>Trước khi đi vào nội dung chính phần rút trích đặc trưng, thì em xin trình bày một số đặc điểm của ảnh vân tay trước.</a:t>
            </a:r>
          </a:p>
          <a:p>
            <a:pPr marL="0" marR="0" indent="0">
              <a:lnSpc>
                <a:spcPct val="107000"/>
              </a:lnSpc>
              <a:spcBef>
                <a:spcPts val="0"/>
              </a:spcBef>
              <a:spcAft>
                <a:spcPts val="800"/>
              </a:spcAft>
              <a:buNone/>
            </a:pPr>
            <a:r>
              <a:rPr lang="en-US" sz="1800">
                <a:effectLst/>
                <a:latin typeface="Calibri" panose="020F0502020204030204" pitchFamily="34" charset="0"/>
                <a:ea typeface="DengXian" panose="02010600030101010101" pitchFamily="2" charset="-122"/>
                <a:cs typeface="Times New Roman" panose="02020603050405020304" pitchFamily="18" charset="0"/>
              </a:rPr>
              <a:t>Trong ảnh vân tay, đường vân có màu tối và các đường rãnh có màu sáng. Đường vân và đường rãnh thường song song với nhau. Mẫu vân tay bao gồm một hoặc nhiều vùng chứa các đường vân có hình dạng đặc biệt. Những vùng này (còn được gọi là vùng kỳ dị - singularity) có thể được phân loại thành 3 kiểu: loop, delta và whorl.</a:t>
            </a:r>
          </a:p>
        </p:txBody>
      </p:sp>
    </p:spTree>
    <p:extLst>
      <p:ext uri="{BB962C8B-B14F-4D97-AF65-F5344CB8AC3E}">
        <p14:creationId xmlns:p14="http://schemas.microsoft.com/office/powerpoint/2010/main" val="42260937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6c52a2e8d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6c52a2e8d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8164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5688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549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None/>
            </a:pPr>
            <a:r>
              <a:rPr lang="vi-VN" sz="1100" b="1" i="0" u="none" strike="noStrike" cap="none" err="1">
                <a:solidFill>
                  <a:schemeClr val="bg2"/>
                </a:solidFill>
                <a:effectLst/>
                <a:latin typeface="Maven Pro" panose="020B0604020202020204" charset="0"/>
                <a:ea typeface="+mn-ea"/>
                <a:cs typeface="+mn-cs"/>
                <a:sym typeface="Arial"/>
              </a:rPr>
              <a:t>Cổ</a:t>
            </a:r>
            <a:r>
              <a:rPr lang="vi-VN" sz="1100" b="1" i="0" u="none" strike="noStrike" cap="none">
                <a:solidFill>
                  <a:schemeClr val="bg2"/>
                </a:solidFill>
                <a:effectLst/>
                <a:latin typeface="Maven Pro" panose="020B0604020202020204" charset="0"/>
                <a:ea typeface="+mn-ea"/>
                <a:cs typeface="+mn-cs"/>
                <a:sym typeface="Arial"/>
              </a:rPr>
              <a:t> </a:t>
            </a:r>
            <a:r>
              <a:rPr lang="vi-VN" sz="1100" b="1" i="0" u="none" strike="noStrike" cap="none" err="1">
                <a:solidFill>
                  <a:schemeClr val="bg2"/>
                </a:solidFill>
                <a:effectLst/>
                <a:latin typeface="Maven Pro" panose="020B0604020202020204" charset="0"/>
                <a:ea typeface="+mn-ea"/>
                <a:cs typeface="+mn-cs"/>
                <a:sym typeface="Arial"/>
              </a:rPr>
              <a:t>đại</a:t>
            </a:r>
            <a:r>
              <a:rPr lang="vi-VN" sz="1100" b="1" i="0" u="none" strike="noStrike" cap="none">
                <a:solidFill>
                  <a:schemeClr val="bg2"/>
                </a:solidFill>
                <a:effectLst/>
                <a:latin typeface="Maven Pro" panose="020B0604020202020204" charset="0"/>
                <a:ea typeface="+mn-ea"/>
                <a:cs typeface="+mn-cs"/>
                <a:sym typeface="Arial"/>
              </a:rPr>
              <a:t> </a:t>
            </a:r>
            <a:r>
              <a:rPr lang="vi-VN" sz="1100" b="1" i="0" u="none" strike="noStrike" cap="none" err="1">
                <a:solidFill>
                  <a:schemeClr val="bg2"/>
                </a:solidFill>
                <a:effectLst/>
                <a:latin typeface="Maven Pro" panose="020B0604020202020204" charset="0"/>
                <a:ea typeface="+mn-ea"/>
                <a:cs typeface="+mn-cs"/>
                <a:sym typeface="Arial"/>
              </a:rPr>
              <a:t>và</a:t>
            </a:r>
            <a:r>
              <a:rPr lang="vi-VN" sz="1100" b="1" i="0" u="none" strike="noStrike" cap="none">
                <a:solidFill>
                  <a:schemeClr val="bg2"/>
                </a:solidFill>
                <a:effectLst/>
                <a:latin typeface="Maven Pro" panose="020B0604020202020204" charset="0"/>
                <a:ea typeface="+mn-ea"/>
                <a:cs typeface="+mn-cs"/>
                <a:sym typeface="Arial"/>
              </a:rPr>
              <a:t> trung </a:t>
            </a:r>
            <a:r>
              <a:rPr lang="vi-VN" sz="1100" b="1" i="0" u="none" strike="noStrike" cap="none" err="1">
                <a:solidFill>
                  <a:schemeClr val="bg2"/>
                </a:solidFill>
                <a:effectLst/>
                <a:latin typeface="Maven Pro" panose="020B0604020202020204" charset="0"/>
                <a:ea typeface="+mn-ea"/>
                <a:cs typeface="+mn-cs"/>
                <a:sym typeface="Arial"/>
              </a:rPr>
              <a:t>đại</a:t>
            </a:r>
            <a:endParaRPr lang="vi-VN" sz="1100" b="1" i="0" u="none" strike="noStrike" cap="none">
              <a:solidFill>
                <a:schemeClr val="bg2"/>
              </a:solidFill>
              <a:effectLst/>
              <a:latin typeface="Maven Pro" panose="020B0604020202020204" charset="0"/>
              <a:ea typeface="+mn-ea"/>
              <a:cs typeface="+mn-cs"/>
              <a:sym typeface="Arial"/>
            </a:endParaRPr>
          </a:p>
          <a:p>
            <a:pPr algn="just"/>
            <a:r>
              <a:rPr lang="en-US" sz="1100" b="0" i="0" u="none" strike="noStrike" cap="none" err="1">
                <a:solidFill>
                  <a:schemeClr val="bg2"/>
                </a:solidFill>
                <a:effectLst/>
                <a:latin typeface="Maven Pro" panose="020B0604020202020204" charset="0"/>
                <a:ea typeface="+mn-ea"/>
                <a:cs typeface="+mn-cs"/>
                <a:sym typeface="Arial"/>
              </a:rPr>
              <a:t>Tại</a:t>
            </a:r>
            <a:r>
              <a:rPr lang="en-US" sz="1100" b="0" i="0" u="none" strike="noStrike" cap="none">
                <a:solidFill>
                  <a:schemeClr val="bg2"/>
                </a:solidFill>
                <a:effectLst/>
                <a:latin typeface="Maven Pro" panose="020B0604020202020204" charset="0"/>
                <a:ea typeface="+mn-ea"/>
                <a:cs typeface="+mn-cs"/>
                <a:sym typeface="Arial"/>
              </a:rPr>
              <a:t> </a:t>
            </a:r>
            <a:r>
              <a:rPr lang="vi-VN" sz="1100" b="0" i="0" u="none" strike="noStrike" cap="none" err="1">
                <a:solidFill>
                  <a:schemeClr val="bg2"/>
                </a:solidFill>
                <a:effectLst/>
                <a:latin typeface="Maven Pro" panose="020B0604020202020204" charset="0"/>
                <a:ea typeface="+mn-ea"/>
                <a:cs typeface="+mn-cs"/>
                <a:sym typeface="Arial"/>
              </a:rPr>
              <a:t>Babylon</a:t>
            </a:r>
            <a:r>
              <a:rPr lang="en-US" sz="1100" b="0" i="0" u="none" strike="noStrike" cap="none">
                <a:solidFill>
                  <a:schemeClr val="bg2"/>
                </a:solidFill>
                <a:effectLst/>
                <a:latin typeface="Maven Pro" panose="020B0604020202020204" charset="0"/>
                <a:ea typeface="+mn-ea"/>
                <a:cs typeface="+mn-cs"/>
                <a:sym typeface="Arial"/>
              </a:rPr>
              <a:t> </a:t>
            </a:r>
            <a:r>
              <a:rPr lang="en-US" sz="1100" b="0" i="0" u="none" strike="noStrike" cap="none" err="1">
                <a:solidFill>
                  <a:schemeClr val="bg2"/>
                </a:solidFill>
                <a:effectLst/>
                <a:latin typeface="Maven Pro" panose="020B0604020202020204" charset="0"/>
                <a:ea typeface="+mn-ea"/>
                <a:cs typeface="+mn-cs"/>
                <a:sym typeface="Arial"/>
              </a:rPr>
              <a:t>năm</a:t>
            </a:r>
            <a:r>
              <a:rPr lang="en-US" sz="1100" b="0" i="0" u="none" strike="noStrike" cap="none">
                <a:solidFill>
                  <a:schemeClr val="bg2"/>
                </a:solidFill>
                <a:effectLst/>
                <a:latin typeface="Maven Pro" panose="020B0604020202020204" charset="0"/>
                <a:ea typeface="+mn-ea"/>
                <a:cs typeface="+mn-cs"/>
                <a:sym typeface="Arial"/>
              </a:rPr>
              <a:t> </a:t>
            </a:r>
            <a:r>
              <a:rPr lang="vi-VN" sz="1100" b="0" i="0" u="none" strike="noStrike" cap="none">
                <a:solidFill>
                  <a:schemeClr val="bg2"/>
                </a:solidFill>
                <a:effectLst/>
                <a:latin typeface="Maven Pro" panose="020B0604020202020204" charset="0"/>
                <a:ea typeface="+mn-ea"/>
                <a:cs typeface="+mn-cs"/>
                <a:sym typeface="Arial"/>
              </a:rPr>
              <a:t>200</a:t>
            </a:r>
            <a:r>
              <a:rPr lang="en-US" sz="1100" b="0" i="0" u="none" strike="noStrike" cap="none">
                <a:solidFill>
                  <a:schemeClr val="bg2"/>
                </a:solidFill>
                <a:effectLst/>
                <a:latin typeface="Maven Pro" panose="020B0604020202020204" charset="0"/>
                <a:ea typeface="+mn-ea"/>
                <a:cs typeface="+mn-cs"/>
                <a:sym typeface="Arial"/>
              </a:rPr>
              <a:t> TCN</a:t>
            </a:r>
            <a:r>
              <a:rPr lang="vi-VN" sz="1100" b="0" i="0" u="none" strike="noStrike" cap="none">
                <a:solidFill>
                  <a:schemeClr val="bg2"/>
                </a:solidFill>
                <a:effectLst/>
                <a:latin typeface="Maven Pro" panose="020B0604020202020204" charset="0"/>
                <a:ea typeface="+mn-ea"/>
                <a:cs typeface="+mn-cs"/>
                <a:sym typeface="Arial"/>
              </a:rPr>
              <a:t>, </a:t>
            </a:r>
            <a:r>
              <a:rPr lang="vi-VN" sz="1100" b="0" i="0" u="none" strike="noStrike" cap="none" err="1">
                <a:solidFill>
                  <a:schemeClr val="bg2"/>
                </a:solidFill>
                <a:effectLst/>
                <a:latin typeface="Maven Pro" panose="020B0604020202020204" charset="0"/>
                <a:ea typeface="+mn-ea"/>
                <a:cs typeface="+mn-cs"/>
                <a:sym typeface="Arial"/>
              </a:rPr>
              <a:t>dấu</a:t>
            </a:r>
            <a:r>
              <a:rPr lang="vi-VN" sz="1100" b="0" i="0" u="none" strike="noStrike" cap="none">
                <a:solidFill>
                  <a:schemeClr val="bg2"/>
                </a:solidFill>
                <a:effectLst/>
                <a:latin typeface="Maven Pro" panose="020B0604020202020204" charset="0"/>
                <a:ea typeface="+mn-ea"/>
                <a:cs typeface="+mn-cs"/>
                <a:sym typeface="Arial"/>
              </a:rPr>
              <a:t> vân tay </a:t>
            </a:r>
            <a:r>
              <a:rPr lang="vi-VN" sz="1100" b="0" i="0" u="none" strike="noStrike" cap="none" err="1">
                <a:solidFill>
                  <a:schemeClr val="bg2"/>
                </a:solidFill>
                <a:effectLst/>
                <a:latin typeface="Maven Pro" panose="020B0604020202020204" charset="0"/>
                <a:ea typeface="+mn-ea"/>
                <a:cs typeface="+mn-cs"/>
                <a:sym typeface="Arial"/>
              </a:rPr>
              <a:t>đã</a:t>
            </a:r>
            <a:r>
              <a:rPr lang="vi-VN" sz="1100" b="0" i="0" u="none" strike="noStrike" cap="none">
                <a:solidFill>
                  <a:schemeClr val="bg2"/>
                </a:solidFill>
                <a:effectLst/>
                <a:latin typeface="Maven Pro" panose="020B0604020202020204" charset="0"/>
                <a:ea typeface="+mn-ea"/>
                <a:cs typeface="+mn-cs"/>
                <a:sym typeface="Arial"/>
              </a:rPr>
              <a:t> </a:t>
            </a:r>
            <a:r>
              <a:rPr lang="vi-VN" sz="1100" b="0" i="0" u="none" strike="noStrike" cap="none" err="1">
                <a:solidFill>
                  <a:schemeClr val="bg2"/>
                </a:solidFill>
                <a:effectLst/>
                <a:latin typeface="Maven Pro" panose="020B0604020202020204" charset="0"/>
                <a:ea typeface="+mn-ea"/>
                <a:cs typeface="+mn-cs"/>
                <a:sym typeface="Arial"/>
              </a:rPr>
              <a:t>được</a:t>
            </a:r>
            <a:r>
              <a:rPr lang="vi-VN" sz="1100" b="0" i="0" u="none" strike="noStrike" cap="none">
                <a:solidFill>
                  <a:schemeClr val="bg2"/>
                </a:solidFill>
                <a:effectLst/>
                <a:latin typeface="Maven Pro" panose="020B0604020202020204" charset="0"/>
                <a:ea typeface="+mn-ea"/>
                <a:cs typeface="+mn-cs"/>
                <a:sym typeface="Arial"/>
              </a:rPr>
              <a:t> </a:t>
            </a:r>
            <a:r>
              <a:rPr lang="vi-VN" sz="1100" b="0" i="0" u="none" strike="noStrike" cap="none" err="1">
                <a:solidFill>
                  <a:schemeClr val="bg2"/>
                </a:solidFill>
                <a:effectLst/>
                <a:latin typeface="Maven Pro" panose="020B0604020202020204" charset="0"/>
                <a:ea typeface="+mn-ea"/>
                <a:cs typeface="+mn-cs"/>
                <a:sym typeface="Arial"/>
              </a:rPr>
              <a:t>sử</a:t>
            </a:r>
            <a:r>
              <a:rPr lang="vi-VN" sz="1100" b="0" i="0" u="none" strike="noStrike" cap="none">
                <a:solidFill>
                  <a:schemeClr val="bg2"/>
                </a:solidFill>
                <a:effectLst/>
                <a:latin typeface="Maven Pro" panose="020B0604020202020204" charset="0"/>
                <a:ea typeface="+mn-ea"/>
                <a:cs typeface="+mn-cs"/>
                <a:sym typeface="Arial"/>
              </a:rPr>
              <a:t> </a:t>
            </a:r>
            <a:r>
              <a:rPr lang="vi-VN" sz="1100" b="0" i="0" u="none" strike="noStrike" cap="none" err="1">
                <a:solidFill>
                  <a:schemeClr val="bg2"/>
                </a:solidFill>
                <a:effectLst/>
                <a:latin typeface="Maven Pro" panose="020B0604020202020204" charset="0"/>
                <a:ea typeface="+mn-ea"/>
                <a:cs typeface="+mn-cs"/>
                <a:sym typeface="Arial"/>
              </a:rPr>
              <a:t>dụng</a:t>
            </a:r>
            <a:r>
              <a:rPr lang="vi-VN" sz="1100" b="0" i="0" u="none" strike="noStrike" cap="none">
                <a:solidFill>
                  <a:schemeClr val="bg2"/>
                </a:solidFill>
                <a:effectLst/>
                <a:latin typeface="Maven Pro" panose="020B0604020202020204" charset="0"/>
                <a:ea typeface="+mn-ea"/>
                <a:cs typeface="+mn-cs"/>
                <a:sym typeface="Arial"/>
              </a:rPr>
              <a:t> </a:t>
            </a:r>
            <a:r>
              <a:rPr lang="vi-VN" sz="1100" b="0" i="0" u="none" strike="noStrike" cap="none" err="1">
                <a:solidFill>
                  <a:schemeClr val="bg2"/>
                </a:solidFill>
                <a:effectLst/>
                <a:latin typeface="Maven Pro" panose="020B0604020202020204" charset="0"/>
                <a:ea typeface="+mn-ea"/>
                <a:cs typeface="+mn-cs"/>
                <a:sym typeface="Arial"/>
              </a:rPr>
              <a:t>để</a:t>
            </a:r>
            <a:r>
              <a:rPr lang="vi-VN" sz="1100" b="0" i="0" u="none" strike="noStrike" cap="none">
                <a:solidFill>
                  <a:schemeClr val="bg2"/>
                </a:solidFill>
                <a:effectLst/>
                <a:latin typeface="Maven Pro" panose="020B0604020202020204" charset="0"/>
                <a:ea typeface="+mn-ea"/>
                <a:cs typeface="+mn-cs"/>
                <a:sym typeface="Arial"/>
              </a:rPr>
              <a:t> </a:t>
            </a:r>
            <a:r>
              <a:rPr lang="vi-VN" sz="1100" b="1" i="0" u="none" strike="noStrike" cap="none" err="1">
                <a:solidFill>
                  <a:schemeClr val="bg2"/>
                </a:solidFill>
                <a:effectLst/>
                <a:latin typeface="Maven Pro" panose="020B0604020202020204" charset="0"/>
                <a:ea typeface="+mn-ea"/>
                <a:cs typeface="+mn-cs"/>
                <a:sym typeface="Arial"/>
              </a:rPr>
              <a:t>ký</a:t>
            </a:r>
            <a:r>
              <a:rPr lang="vi-VN" sz="1100" b="1" i="0" u="none" strike="noStrike" cap="none">
                <a:solidFill>
                  <a:schemeClr val="bg2"/>
                </a:solidFill>
                <a:effectLst/>
                <a:latin typeface="Maven Pro" panose="020B0604020202020204" charset="0"/>
                <a:ea typeface="+mn-ea"/>
                <a:cs typeface="+mn-cs"/>
                <a:sym typeface="Arial"/>
              </a:rPr>
              <a:t> </a:t>
            </a:r>
            <a:r>
              <a:rPr lang="vi-VN" sz="1100" b="1" i="0" u="none" strike="noStrike" cap="none" err="1">
                <a:solidFill>
                  <a:schemeClr val="bg2"/>
                </a:solidFill>
                <a:effectLst/>
                <a:latin typeface="Maven Pro" panose="020B0604020202020204" charset="0"/>
                <a:ea typeface="+mn-ea"/>
                <a:cs typeface="+mn-cs"/>
                <a:sym typeface="Arial"/>
              </a:rPr>
              <a:t>kết</a:t>
            </a:r>
            <a:r>
              <a:rPr lang="vi-VN" sz="1100" b="1" i="0" u="none" strike="noStrike" cap="none">
                <a:solidFill>
                  <a:schemeClr val="bg2"/>
                </a:solidFill>
                <a:effectLst/>
                <a:latin typeface="Maven Pro" panose="020B0604020202020204" charset="0"/>
                <a:ea typeface="+mn-ea"/>
                <a:cs typeface="+mn-cs"/>
                <a:sym typeface="Arial"/>
              </a:rPr>
              <a:t> </a:t>
            </a:r>
            <a:r>
              <a:rPr lang="vi-VN" sz="1100" b="1" i="0" u="none" strike="noStrike" cap="none" err="1">
                <a:solidFill>
                  <a:schemeClr val="bg2"/>
                </a:solidFill>
                <a:effectLst/>
                <a:latin typeface="Maven Pro" panose="020B0604020202020204" charset="0"/>
                <a:ea typeface="+mn-ea"/>
                <a:cs typeface="+mn-cs"/>
                <a:sym typeface="Arial"/>
              </a:rPr>
              <a:t>các</a:t>
            </a:r>
            <a:r>
              <a:rPr lang="vi-VN" sz="1100" b="1" i="0" u="none" strike="noStrike" cap="none">
                <a:solidFill>
                  <a:schemeClr val="bg2"/>
                </a:solidFill>
                <a:effectLst/>
                <a:latin typeface="Maven Pro" panose="020B0604020202020204" charset="0"/>
                <a:ea typeface="+mn-ea"/>
                <a:cs typeface="+mn-cs"/>
                <a:sym typeface="Arial"/>
              </a:rPr>
              <a:t> </a:t>
            </a:r>
            <a:r>
              <a:rPr lang="vi-VN" sz="1100" b="1" i="0" u="none" strike="noStrike" cap="none" err="1">
                <a:solidFill>
                  <a:schemeClr val="bg2"/>
                </a:solidFill>
                <a:effectLst/>
                <a:latin typeface="Maven Pro" panose="020B0604020202020204" charset="0"/>
                <a:ea typeface="+mn-ea"/>
                <a:cs typeface="+mn-cs"/>
                <a:sym typeface="Arial"/>
              </a:rPr>
              <a:t>hợp</a:t>
            </a:r>
            <a:r>
              <a:rPr lang="vi-VN" sz="1100" b="1" i="0" u="none" strike="noStrike" cap="none">
                <a:solidFill>
                  <a:schemeClr val="bg2"/>
                </a:solidFill>
                <a:effectLst/>
                <a:latin typeface="Maven Pro" panose="020B0604020202020204" charset="0"/>
                <a:ea typeface="+mn-ea"/>
                <a:cs typeface="+mn-cs"/>
                <a:sym typeface="Arial"/>
              </a:rPr>
              <a:t> </a:t>
            </a:r>
            <a:r>
              <a:rPr lang="vi-VN" sz="1100" b="1" i="0" u="none" strike="noStrike" cap="none" err="1">
                <a:solidFill>
                  <a:schemeClr val="bg2"/>
                </a:solidFill>
                <a:effectLst/>
                <a:latin typeface="Maven Pro" panose="020B0604020202020204" charset="0"/>
                <a:ea typeface="+mn-ea"/>
                <a:cs typeface="+mn-cs"/>
                <a:sym typeface="Arial"/>
              </a:rPr>
              <a:t>đồng</a:t>
            </a:r>
            <a:r>
              <a:rPr lang="en-US" sz="1100" b="0" i="0" u="none" strike="noStrike" cap="none">
                <a:solidFill>
                  <a:schemeClr val="bg2"/>
                </a:solidFill>
                <a:effectLst/>
                <a:latin typeface="Maven Pro" panose="020B0604020202020204" charset="0"/>
                <a:ea typeface="+mn-ea"/>
                <a:cs typeface="+mn-cs"/>
                <a:sym typeface="Arial"/>
              </a:rPr>
              <a:t>.</a:t>
            </a:r>
          </a:p>
          <a:p>
            <a:pPr algn="just"/>
            <a:r>
              <a:rPr lang="en-US" sz="1100" b="0" i="0" u="none" strike="noStrike" cap="none" err="1">
                <a:solidFill>
                  <a:schemeClr val="bg2"/>
                </a:solidFill>
                <a:effectLst/>
                <a:latin typeface="Maven Pro" panose="020B0604020202020204" charset="0"/>
                <a:ea typeface="+mn-ea"/>
                <a:cs typeface="+mn-cs"/>
                <a:sym typeface="Arial"/>
              </a:rPr>
              <a:t>Trước</a:t>
            </a:r>
            <a:r>
              <a:rPr lang="en-US" sz="1100" b="0" i="0" u="none" strike="noStrike" cap="none">
                <a:solidFill>
                  <a:schemeClr val="bg2"/>
                </a:solidFill>
                <a:effectLst/>
                <a:latin typeface="Maven Pro" panose="020B0604020202020204" charset="0"/>
                <a:ea typeface="+mn-ea"/>
                <a:cs typeface="+mn-cs"/>
                <a:sym typeface="Arial"/>
              </a:rPr>
              <a:t> </a:t>
            </a:r>
            <a:r>
              <a:rPr lang="en-US" sz="1100" b="0" i="0" u="none" strike="noStrike" cap="none" err="1">
                <a:solidFill>
                  <a:schemeClr val="bg2"/>
                </a:solidFill>
                <a:effectLst/>
                <a:latin typeface="Maven Pro" panose="020B0604020202020204" charset="0"/>
                <a:ea typeface="+mn-ea"/>
                <a:cs typeface="+mn-cs"/>
                <a:sym typeface="Arial"/>
              </a:rPr>
              <a:t>năm</a:t>
            </a:r>
            <a:r>
              <a:rPr lang="en-US" sz="1100" b="0" i="0" u="none" strike="noStrike" cap="none">
                <a:solidFill>
                  <a:schemeClr val="bg2"/>
                </a:solidFill>
                <a:effectLst/>
                <a:latin typeface="Maven Pro" panose="020B0604020202020204" charset="0"/>
                <a:ea typeface="+mn-ea"/>
                <a:cs typeface="+mn-cs"/>
                <a:sym typeface="Arial"/>
              </a:rPr>
              <a:t> 851 CN, </a:t>
            </a:r>
            <a:r>
              <a:rPr lang="en-US" sz="1100" b="0" i="0" u="none" strike="noStrike" cap="none" err="1">
                <a:solidFill>
                  <a:schemeClr val="bg2"/>
                </a:solidFill>
                <a:effectLst/>
                <a:latin typeface="Maven Pro" panose="020B0604020202020204" charset="0"/>
                <a:ea typeface="+mn-ea"/>
                <a:cs typeface="+mn-cs"/>
                <a:sym typeface="Arial"/>
              </a:rPr>
              <a:t>thương</a:t>
            </a:r>
            <a:r>
              <a:rPr lang="en-US" sz="1100" b="0" i="0" u="none" strike="noStrike" cap="none">
                <a:solidFill>
                  <a:schemeClr val="bg2"/>
                </a:solidFill>
                <a:effectLst/>
                <a:latin typeface="Maven Pro" panose="020B0604020202020204" charset="0"/>
                <a:ea typeface="+mn-ea"/>
                <a:cs typeface="+mn-cs"/>
                <a:sym typeface="Arial"/>
              </a:rPr>
              <a:t> </a:t>
            </a:r>
            <a:r>
              <a:rPr lang="en-US" sz="1100" b="0" i="0" u="none" strike="noStrike" cap="none" err="1">
                <a:solidFill>
                  <a:schemeClr val="bg2"/>
                </a:solidFill>
                <a:effectLst/>
                <a:latin typeface="Maven Pro" panose="020B0604020202020204" charset="0"/>
                <a:ea typeface="+mn-ea"/>
                <a:cs typeface="+mn-cs"/>
                <a:sym typeface="Arial"/>
              </a:rPr>
              <a:t>gia</a:t>
            </a:r>
            <a:r>
              <a:rPr lang="en-US" sz="1100" b="0" i="0" u="none" strike="noStrike" cap="none">
                <a:solidFill>
                  <a:schemeClr val="bg2"/>
                </a:solidFill>
                <a:effectLst/>
                <a:latin typeface="Maven Pro" panose="020B0604020202020204" charset="0"/>
                <a:ea typeface="+mn-ea"/>
                <a:cs typeface="+mn-cs"/>
                <a:sym typeface="Arial"/>
              </a:rPr>
              <a:t> TQ </a:t>
            </a:r>
            <a:r>
              <a:rPr lang="en-US" sz="1100" b="0" i="0" u="none" strike="noStrike" cap="none" err="1">
                <a:solidFill>
                  <a:schemeClr val="bg2"/>
                </a:solidFill>
                <a:effectLst/>
                <a:latin typeface="Maven Pro" panose="020B0604020202020204" charset="0"/>
                <a:ea typeface="+mn-ea"/>
                <a:cs typeface="+mn-cs"/>
                <a:sym typeface="Arial"/>
              </a:rPr>
              <a:t>sử</a:t>
            </a:r>
            <a:r>
              <a:rPr lang="en-US" sz="1100" b="0" i="0" u="none" strike="noStrike" cap="none">
                <a:solidFill>
                  <a:schemeClr val="bg2"/>
                </a:solidFill>
                <a:effectLst/>
                <a:latin typeface="Maven Pro" panose="020B0604020202020204" charset="0"/>
                <a:ea typeface="+mn-ea"/>
                <a:cs typeface="+mn-cs"/>
                <a:sym typeface="Arial"/>
              </a:rPr>
              <a:t> </a:t>
            </a:r>
            <a:r>
              <a:rPr lang="en-US" sz="1100" b="0" i="0" u="none" strike="noStrike" cap="none" err="1">
                <a:solidFill>
                  <a:schemeClr val="bg2"/>
                </a:solidFill>
                <a:effectLst/>
                <a:latin typeface="Maven Pro" panose="020B0604020202020204" charset="0"/>
                <a:ea typeface="+mn-ea"/>
                <a:cs typeface="+mn-cs"/>
                <a:sym typeface="Arial"/>
              </a:rPr>
              <a:t>dụng</a:t>
            </a:r>
            <a:r>
              <a:rPr lang="en-US" sz="1100" b="0" i="0" u="none" strike="noStrike" cap="none">
                <a:solidFill>
                  <a:schemeClr val="bg2"/>
                </a:solidFill>
                <a:effectLst/>
                <a:latin typeface="Maven Pro" panose="020B0604020202020204" charset="0"/>
                <a:ea typeface="+mn-ea"/>
                <a:cs typeface="+mn-cs"/>
                <a:sym typeface="Arial"/>
              </a:rPr>
              <a:t> </a:t>
            </a:r>
            <a:r>
              <a:rPr lang="en-US" sz="1100" b="0" i="0" u="none" strike="noStrike" cap="none" err="1">
                <a:solidFill>
                  <a:schemeClr val="bg2"/>
                </a:solidFill>
                <a:effectLst/>
                <a:latin typeface="Maven Pro" panose="020B0604020202020204" charset="0"/>
                <a:ea typeface="+mn-ea"/>
                <a:cs typeface="+mn-cs"/>
                <a:sym typeface="Arial"/>
              </a:rPr>
              <a:t>vân</a:t>
            </a:r>
            <a:r>
              <a:rPr lang="en-US" sz="1100" b="0" i="0" u="none" strike="noStrike" cap="none">
                <a:solidFill>
                  <a:schemeClr val="bg2"/>
                </a:solidFill>
                <a:effectLst/>
                <a:latin typeface="Maven Pro" panose="020B0604020202020204" charset="0"/>
                <a:ea typeface="+mn-ea"/>
                <a:cs typeface="+mn-cs"/>
                <a:sym typeface="Arial"/>
              </a:rPr>
              <a:t> </a:t>
            </a:r>
            <a:r>
              <a:rPr lang="en-US" sz="1100" b="0" i="0" u="none" strike="noStrike" cap="none" err="1">
                <a:solidFill>
                  <a:schemeClr val="bg2"/>
                </a:solidFill>
                <a:effectLst/>
                <a:latin typeface="Maven Pro" panose="020B0604020202020204" charset="0"/>
                <a:ea typeface="+mn-ea"/>
                <a:cs typeface="+mn-cs"/>
                <a:sym typeface="Arial"/>
              </a:rPr>
              <a:t>tay</a:t>
            </a:r>
            <a:r>
              <a:rPr lang="en-US" sz="1100" b="0" i="0" u="none" strike="noStrike" cap="none">
                <a:solidFill>
                  <a:schemeClr val="bg2"/>
                </a:solidFill>
                <a:effectLst/>
                <a:latin typeface="Maven Pro" panose="020B0604020202020204" charset="0"/>
                <a:ea typeface="+mn-ea"/>
                <a:cs typeface="+mn-cs"/>
                <a:sym typeface="Arial"/>
              </a:rPr>
              <a:t> </a:t>
            </a:r>
            <a:r>
              <a:rPr lang="en-US" sz="1100" b="0" i="0" u="none" strike="noStrike" cap="none" err="1">
                <a:solidFill>
                  <a:schemeClr val="bg2"/>
                </a:solidFill>
                <a:effectLst/>
                <a:latin typeface="Maven Pro" panose="020B0604020202020204" charset="0"/>
                <a:ea typeface="+mn-ea"/>
                <a:cs typeface="+mn-cs"/>
                <a:sym typeface="Arial"/>
              </a:rPr>
              <a:t>để</a:t>
            </a:r>
            <a:r>
              <a:rPr lang="en-US" sz="1100" b="0" i="0" u="none" strike="noStrike" cap="none">
                <a:solidFill>
                  <a:schemeClr val="bg2"/>
                </a:solidFill>
                <a:effectLst/>
                <a:latin typeface="Maven Pro" panose="020B0604020202020204" charset="0"/>
                <a:ea typeface="+mn-ea"/>
                <a:cs typeface="+mn-cs"/>
                <a:sym typeface="Arial"/>
              </a:rPr>
              <a:t> </a:t>
            </a:r>
            <a:r>
              <a:rPr lang="en-US" sz="1100" b="1" i="0" u="none" strike="noStrike" cap="none" err="1">
                <a:solidFill>
                  <a:schemeClr val="bg2"/>
                </a:solidFill>
                <a:effectLst/>
                <a:latin typeface="Maven Pro" panose="020B0604020202020204" charset="0"/>
                <a:ea typeface="+mn-ea"/>
                <a:cs typeface="+mn-cs"/>
                <a:sym typeface="Arial"/>
              </a:rPr>
              <a:t>xác</a:t>
            </a:r>
            <a:r>
              <a:rPr lang="en-US" sz="1100" b="1" i="0" u="none" strike="noStrike" cap="none">
                <a:solidFill>
                  <a:schemeClr val="bg2"/>
                </a:solidFill>
                <a:effectLst/>
                <a:latin typeface="Maven Pro" panose="020B0604020202020204" charset="0"/>
                <a:ea typeface="+mn-ea"/>
                <a:cs typeface="+mn-cs"/>
                <a:sym typeface="Arial"/>
              </a:rPr>
              <a:t> </a:t>
            </a:r>
            <a:r>
              <a:rPr lang="en-US" sz="1100" b="1" i="0" u="none" strike="noStrike" cap="none" err="1">
                <a:solidFill>
                  <a:schemeClr val="bg2"/>
                </a:solidFill>
                <a:effectLst/>
                <a:latin typeface="Maven Pro" panose="020B0604020202020204" charset="0"/>
                <a:ea typeface="+mn-ea"/>
                <a:cs typeface="+mn-cs"/>
                <a:sym typeface="Arial"/>
              </a:rPr>
              <a:t>thực</a:t>
            </a:r>
            <a:r>
              <a:rPr lang="en-US" sz="1100" b="1" i="0" u="none" strike="noStrike" cap="none">
                <a:solidFill>
                  <a:schemeClr val="bg2"/>
                </a:solidFill>
                <a:effectLst/>
                <a:latin typeface="Maven Pro" panose="020B0604020202020204" charset="0"/>
                <a:ea typeface="+mn-ea"/>
                <a:cs typeface="+mn-cs"/>
                <a:sym typeface="Arial"/>
              </a:rPr>
              <a:t> </a:t>
            </a:r>
            <a:r>
              <a:rPr lang="en-US" sz="1100" b="1" i="0" u="none" strike="noStrike" cap="none" err="1">
                <a:solidFill>
                  <a:schemeClr val="bg2"/>
                </a:solidFill>
                <a:effectLst/>
                <a:latin typeface="Maven Pro" panose="020B0604020202020204" charset="0"/>
                <a:ea typeface="+mn-ea"/>
                <a:cs typeface="+mn-cs"/>
                <a:sym typeface="Arial"/>
              </a:rPr>
              <a:t>các</a:t>
            </a:r>
            <a:r>
              <a:rPr lang="en-US" sz="1100" b="1" i="0" u="none" strike="noStrike" cap="none">
                <a:solidFill>
                  <a:schemeClr val="bg2"/>
                </a:solidFill>
                <a:effectLst/>
                <a:latin typeface="Maven Pro" panose="020B0604020202020204" charset="0"/>
                <a:ea typeface="+mn-ea"/>
                <a:cs typeface="+mn-cs"/>
                <a:sym typeface="Arial"/>
              </a:rPr>
              <a:t> </a:t>
            </a:r>
            <a:r>
              <a:rPr lang="en-US" sz="1100" b="1" i="0" u="none" strike="noStrike" cap="none" err="1">
                <a:solidFill>
                  <a:schemeClr val="bg2"/>
                </a:solidFill>
                <a:effectLst/>
                <a:latin typeface="Maven Pro" panose="020B0604020202020204" charset="0"/>
                <a:ea typeface="+mn-ea"/>
                <a:cs typeface="+mn-cs"/>
                <a:sym typeface="Arial"/>
              </a:rPr>
              <a:t>khoản</a:t>
            </a:r>
            <a:r>
              <a:rPr lang="en-US" sz="1100" b="1" i="0" u="none" strike="noStrike" cap="none">
                <a:solidFill>
                  <a:schemeClr val="bg2"/>
                </a:solidFill>
                <a:effectLst/>
                <a:latin typeface="Maven Pro" panose="020B0604020202020204" charset="0"/>
                <a:ea typeface="+mn-ea"/>
                <a:cs typeface="+mn-cs"/>
                <a:sym typeface="Arial"/>
              </a:rPr>
              <a:t> </a:t>
            </a:r>
            <a:r>
              <a:rPr lang="en-US" sz="1100" b="1" i="0" u="none" strike="noStrike" cap="none" err="1">
                <a:solidFill>
                  <a:schemeClr val="bg2"/>
                </a:solidFill>
                <a:effectLst/>
                <a:latin typeface="Maven Pro" panose="020B0604020202020204" charset="0"/>
                <a:ea typeface="+mn-ea"/>
                <a:cs typeface="+mn-cs"/>
                <a:sym typeface="Arial"/>
              </a:rPr>
              <a:t>vạy</a:t>
            </a:r>
            <a:r>
              <a:rPr lang="en-US" sz="1100" b="0" i="0" u="none" strike="noStrike" cap="none">
                <a:solidFill>
                  <a:schemeClr val="bg2"/>
                </a:solidFill>
                <a:effectLst/>
                <a:latin typeface="Maven Pro" panose="020B0604020202020204" charset="0"/>
                <a:ea typeface="+mn-ea"/>
                <a:cs typeface="+mn-cs"/>
                <a:sym typeface="Arial"/>
              </a:rPr>
              <a:t>.</a:t>
            </a:r>
          </a:p>
          <a:p>
            <a:pPr algn="just"/>
            <a:r>
              <a:rPr lang="en-US" sz="1100" b="0" i="0" u="none" strike="noStrike" cap="none" err="1">
                <a:solidFill>
                  <a:schemeClr val="bg2"/>
                </a:solidFill>
                <a:effectLst/>
                <a:latin typeface="Maven Pro" panose="020B0604020202020204" charset="0"/>
                <a:ea typeface="+mn-ea"/>
                <a:cs typeface="+mn-cs"/>
                <a:sym typeface="Arial"/>
              </a:rPr>
              <a:t>Thời</a:t>
            </a:r>
            <a:r>
              <a:rPr lang="en-US" sz="1100" b="0" i="0" u="none" strike="noStrike" cap="none">
                <a:solidFill>
                  <a:schemeClr val="bg2"/>
                </a:solidFill>
                <a:effectLst/>
                <a:latin typeface="Maven Pro" panose="020B0604020202020204" charset="0"/>
                <a:ea typeface="+mn-ea"/>
                <a:cs typeface="+mn-cs"/>
                <a:sym typeface="Arial"/>
              </a:rPr>
              <a:t> </a:t>
            </a:r>
            <a:r>
              <a:rPr lang="en-US" sz="1100" b="0" i="0" u="none" strike="noStrike" cap="none" err="1">
                <a:solidFill>
                  <a:schemeClr val="bg2"/>
                </a:solidFill>
                <a:effectLst/>
                <a:latin typeface="Maven Pro" panose="020B0604020202020204" charset="0"/>
                <a:ea typeface="+mn-ea"/>
                <a:cs typeface="+mn-cs"/>
                <a:sym typeface="Arial"/>
              </a:rPr>
              <a:t>nhà</a:t>
            </a:r>
            <a:r>
              <a:rPr lang="en-US" sz="1100" b="0" i="0" u="none" strike="noStrike" cap="none">
                <a:solidFill>
                  <a:schemeClr val="bg2"/>
                </a:solidFill>
                <a:effectLst/>
                <a:latin typeface="Maven Pro" panose="020B0604020202020204" charset="0"/>
                <a:ea typeface="+mn-ea"/>
                <a:cs typeface="+mn-cs"/>
                <a:sym typeface="Arial"/>
              </a:rPr>
              <a:t> </a:t>
            </a:r>
            <a:r>
              <a:rPr lang="en-US" sz="1100" b="0" i="0" u="none" strike="noStrike" cap="none" err="1">
                <a:solidFill>
                  <a:schemeClr val="bg2"/>
                </a:solidFill>
                <a:effectLst/>
                <a:latin typeface="Maven Pro" panose="020B0604020202020204" charset="0"/>
                <a:ea typeface="+mn-ea"/>
                <a:cs typeface="+mn-cs"/>
                <a:sym typeface="Arial"/>
              </a:rPr>
              <a:t>Tần</a:t>
            </a:r>
            <a:r>
              <a:rPr lang="en-US" sz="1100" b="0" i="0" u="none" strike="noStrike" cap="none">
                <a:solidFill>
                  <a:schemeClr val="bg2"/>
                </a:solidFill>
                <a:effectLst/>
                <a:latin typeface="Maven Pro" panose="020B0604020202020204" charset="0"/>
                <a:ea typeface="+mn-ea"/>
                <a:cs typeface="+mn-cs"/>
                <a:sym typeface="Arial"/>
              </a:rPr>
              <a:t>, </a:t>
            </a:r>
            <a:r>
              <a:rPr lang="en-US" sz="1100" b="0" i="0" u="none" strike="noStrike" cap="none" err="1">
                <a:solidFill>
                  <a:schemeClr val="bg2"/>
                </a:solidFill>
                <a:effectLst/>
                <a:latin typeface="Maven Pro" panose="020B0604020202020204" charset="0"/>
                <a:ea typeface="+mn-ea"/>
                <a:cs typeface="+mn-cs"/>
                <a:sym typeface="Arial"/>
              </a:rPr>
              <a:t>dấu</a:t>
            </a:r>
            <a:r>
              <a:rPr lang="en-US" sz="1100" b="0" i="0" u="none" strike="noStrike" cap="none">
                <a:solidFill>
                  <a:schemeClr val="bg2"/>
                </a:solidFill>
                <a:effectLst/>
                <a:latin typeface="Maven Pro" panose="020B0604020202020204" charset="0"/>
                <a:ea typeface="+mn-ea"/>
                <a:cs typeface="+mn-cs"/>
                <a:sym typeface="Arial"/>
              </a:rPr>
              <a:t> </a:t>
            </a:r>
            <a:r>
              <a:rPr lang="en-US" sz="1100" b="0" i="0" u="none" strike="noStrike" cap="none" err="1">
                <a:solidFill>
                  <a:schemeClr val="bg2"/>
                </a:solidFill>
                <a:effectLst/>
                <a:latin typeface="Maven Pro" panose="020B0604020202020204" charset="0"/>
                <a:ea typeface="+mn-ea"/>
                <a:cs typeface="+mn-cs"/>
                <a:sym typeface="Arial"/>
              </a:rPr>
              <a:t>vân</a:t>
            </a:r>
            <a:r>
              <a:rPr lang="en-US" sz="1100" b="0" i="0" u="none" strike="noStrike" cap="none">
                <a:solidFill>
                  <a:schemeClr val="bg2"/>
                </a:solidFill>
                <a:effectLst/>
                <a:latin typeface="Maven Pro" panose="020B0604020202020204" charset="0"/>
                <a:ea typeface="+mn-ea"/>
                <a:cs typeface="+mn-cs"/>
                <a:sym typeface="Arial"/>
              </a:rPr>
              <a:t> </a:t>
            </a:r>
            <a:r>
              <a:rPr lang="en-US" sz="1100" b="0" i="0" u="none" strike="noStrike" cap="none" err="1">
                <a:solidFill>
                  <a:schemeClr val="bg2"/>
                </a:solidFill>
                <a:effectLst/>
                <a:latin typeface="Maven Pro" panose="020B0604020202020204" charset="0"/>
                <a:ea typeface="+mn-ea"/>
                <a:cs typeface="+mn-cs"/>
                <a:sym typeface="Arial"/>
              </a:rPr>
              <a:t>tay</a:t>
            </a:r>
            <a:r>
              <a:rPr lang="en-US" sz="1100" b="0" i="0" u="none" strike="noStrike" cap="none">
                <a:solidFill>
                  <a:schemeClr val="bg2"/>
                </a:solidFill>
                <a:effectLst/>
                <a:latin typeface="Maven Pro" panose="020B0604020202020204" charset="0"/>
                <a:ea typeface="+mn-ea"/>
                <a:cs typeface="+mn-cs"/>
                <a:sym typeface="Arial"/>
              </a:rPr>
              <a:t> được </a:t>
            </a:r>
            <a:r>
              <a:rPr lang="en-US" sz="1100" b="0" i="0" u="none" strike="noStrike" cap="none" err="1">
                <a:solidFill>
                  <a:schemeClr val="bg2"/>
                </a:solidFill>
                <a:effectLst/>
                <a:latin typeface="Maven Pro" panose="020B0604020202020204" charset="0"/>
                <a:ea typeface="+mn-ea"/>
                <a:cs typeface="+mn-cs"/>
                <a:sym typeface="Arial"/>
              </a:rPr>
              <a:t>sử</a:t>
            </a:r>
            <a:r>
              <a:rPr lang="en-US" sz="1100" b="0" i="0" u="none" strike="noStrike" cap="none">
                <a:solidFill>
                  <a:schemeClr val="bg2"/>
                </a:solidFill>
                <a:effectLst/>
                <a:latin typeface="Maven Pro" panose="020B0604020202020204" charset="0"/>
                <a:ea typeface="+mn-ea"/>
                <a:cs typeface="+mn-cs"/>
                <a:sym typeface="Arial"/>
              </a:rPr>
              <a:t> </a:t>
            </a:r>
            <a:r>
              <a:rPr lang="en-US" sz="1100" b="0" i="0" u="none" strike="noStrike" cap="none" err="1">
                <a:solidFill>
                  <a:schemeClr val="bg2"/>
                </a:solidFill>
                <a:effectLst/>
                <a:latin typeface="Maven Pro" panose="020B0604020202020204" charset="0"/>
                <a:ea typeface="+mn-ea"/>
                <a:cs typeface="+mn-cs"/>
                <a:sym typeface="Arial"/>
              </a:rPr>
              <a:t>dụng</a:t>
            </a:r>
            <a:r>
              <a:rPr lang="en-US" sz="1100" b="0" i="0" u="none" strike="noStrike" cap="none">
                <a:solidFill>
                  <a:schemeClr val="bg2"/>
                </a:solidFill>
                <a:effectLst/>
                <a:latin typeface="Maven Pro" panose="020B0604020202020204" charset="0"/>
                <a:ea typeface="+mn-ea"/>
                <a:cs typeface="+mn-cs"/>
                <a:sym typeface="Arial"/>
              </a:rPr>
              <a:t> </a:t>
            </a:r>
            <a:r>
              <a:rPr lang="en-US" sz="1100" b="0" i="0" u="none" strike="noStrike" cap="none" err="1">
                <a:solidFill>
                  <a:schemeClr val="bg2"/>
                </a:solidFill>
                <a:effectLst/>
                <a:latin typeface="Maven Pro" panose="020B0604020202020204" charset="0"/>
                <a:ea typeface="+mn-ea"/>
                <a:cs typeface="+mn-cs"/>
                <a:sym typeface="Arial"/>
              </a:rPr>
              <a:t>làm</a:t>
            </a:r>
            <a:r>
              <a:rPr lang="en-US" sz="1100" b="0" i="0" u="none" strike="noStrike" cap="none">
                <a:solidFill>
                  <a:schemeClr val="bg2"/>
                </a:solidFill>
                <a:effectLst/>
                <a:latin typeface="Maven Pro" panose="020B0604020202020204" charset="0"/>
                <a:ea typeface="+mn-ea"/>
                <a:cs typeface="+mn-cs"/>
                <a:sym typeface="Arial"/>
              </a:rPr>
              <a:t> </a:t>
            </a:r>
            <a:r>
              <a:rPr lang="en-US" sz="1100" b="1" i="0" u="none" strike="noStrike" cap="none">
                <a:solidFill>
                  <a:schemeClr val="bg2"/>
                </a:solidFill>
                <a:effectLst/>
                <a:latin typeface="Maven Pro" panose="020B0604020202020204" charset="0"/>
                <a:ea typeface="+mn-ea"/>
                <a:cs typeface="+mn-cs"/>
                <a:sym typeface="Arial"/>
              </a:rPr>
              <a:t>bằng </a:t>
            </a:r>
            <a:r>
              <a:rPr lang="en-US" sz="1100" b="1" i="0" u="none" strike="noStrike" cap="none" err="1">
                <a:solidFill>
                  <a:schemeClr val="bg2"/>
                </a:solidFill>
                <a:effectLst/>
                <a:latin typeface="Maven Pro" panose="020B0604020202020204" charset="0"/>
                <a:ea typeface="+mn-ea"/>
                <a:cs typeface="+mn-cs"/>
                <a:sym typeface="Arial"/>
              </a:rPr>
              <a:t>chứng</a:t>
            </a:r>
            <a:r>
              <a:rPr lang="en-US" sz="1100" b="1" i="0" u="none" strike="noStrike" cap="none">
                <a:solidFill>
                  <a:schemeClr val="bg2"/>
                </a:solidFill>
                <a:effectLst/>
                <a:latin typeface="Maven Pro" panose="020B0604020202020204" charset="0"/>
                <a:ea typeface="+mn-ea"/>
                <a:cs typeface="+mn-cs"/>
                <a:sym typeface="Arial"/>
              </a:rPr>
              <a:t> </a:t>
            </a:r>
            <a:r>
              <a:rPr lang="en-US" sz="1100" b="1" i="0" u="none" strike="noStrike" cap="none" err="1">
                <a:solidFill>
                  <a:schemeClr val="bg2"/>
                </a:solidFill>
                <a:effectLst/>
                <a:latin typeface="Maven Pro" panose="020B0604020202020204" charset="0"/>
                <a:ea typeface="+mn-ea"/>
                <a:cs typeface="+mn-cs"/>
                <a:sym typeface="Arial"/>
              </a:rPr>
              <a:t>trong</a:t>
            </a:r>
            <a:r>
              <a:rPr lang="en-US" sz="1100" b="1" i="0" u="none" strike="noStrike" cap="none">
                <a:solidFill>
                  <a:schemeClr val="bg2"/>
                </a:solidFill>
                <a:effectLst/>
                <a:latin typeface="Maven Pro" panose="020B0604020202020204" charset="0"/>
                <a:ea typeface="+mn-ea"/>
                <a:cs typeface="+mn-cs"/>
                <a:sym typeface="Arial"/>
              </a:rPr>
              <a:t> </a:t>
            </a:r>
            <a:r>
              <a:rPr lang="en-US" sz="1100" b="1" i="0" u="none" strike="noStrike" cap="none" err="1">
                <a:solidFill>
                  <a:schemeClr val="bg2"/>
                </a:solidFill>
                <a:effectLst/>
                <a:latin typeface="Maven Pro" panose="020B0604020202020204" charset="0"/>
                <a:ea typeface="+mn-ea"/>
                <a:cs typeface="+mn-cs"/>
                <a:sym typeface="Arial"/>
              </a:rPr>
              <a:t>các</a:t>
            </a:r>
            <a:r>
              <a:rPr lang="en-US" sz="1100" b="1" i="0" u="none" strike="noStrike" cap="none">
                <a:solidFill>
                  <a:schemeClr val="bg2"/>
                </a:solidFill>
                <a:effectLst/>
                <a:latin typeface="Maven Pro" panose="020B0604020202020204" charset="0"/>
                <a:ea typeface="+mn-ea"/>
                <a:cs typeface="+mn-cs"/>
                <a:sym typeface="Arial"/>
              </a:rPr>
              <a:t> </a:t>
            </a:r>
            <a:r>
              <a:rPr lang="en-US" sz="1100" b="1" i="0" u="none" strike="noStrike" cap="none" err="1">
                <a:solidFill>
                  <a:schemeClr val="bg2"/>
                </a:solidFill>
                <a:effectLst/>
                <a:latin typeface="Maven Pro" panose="020B0604020202020204" charset="0"/>
                <a:ea typeface="+mn-ea"/>
                <a:cs typeface="+mn-cs"/>
                <a:sym typeface="Arial"/>
              </a:rPr>
              <a:t>cuộc</a:t>
            </a:r>
            <a:r>
              <a:rPr lang="en-US" sz="1100" b="1" i="0" u="none" strike="noStrike" cap="none">
                <a:solidFill>
                  <a:schemeClr val="bg2"/>
                </a:solidFill>
                <a:effectLst/>
                <a:latin typeface="Maven Pro" panose="020B0604020202020204" charset="0"/>
                <a:ea typeface="+mn-ea"/>
                <a:cs typeface="+mn-cs"/>
                <a:sym typeface="Arial"/>
              </a:rPr>
              <a:t> </a:t>
            </a:r>
            <a:r>
              <a:rPr lang="en-US" sz="1100" b="1" i="0" u="none" strike="noStrike" cap="none" err="1">
                <a:solidFill>
                  <a:schemeClr val="bg2"/>
                </a:solidFill>
                <a:effectLst/>
                <a:latin typeface="Maven Pro" panose="020B0604020202020204" charset="0"/>
                <a:ea typeface="+mn-ea"/>
                <a:cs typeface="+mn-cs"/>
                <a:sym typeface="Arial"/>
              </a:rPr>
              <a:t>điều</a:t>
            </a:r>
            <a:r>
              <a:rPr lang="en-US" sz="1100" b="1" i="0" u="none" strike="noStrike" cap="none">
                <a:solidFill>
                  <a:schemeClr val="bg2"/>
                </a:solidFill>
                <a:effectLst/>
                <a:latin typeface="Maven Pro" panose="020B0604020202020204" charset="0"/>
                <a:ea typeface="+mn-ea"/>
                <a:cs typeface="+mn-cs"/>
                <a:sym typeface="Arial"/>
              </a:rPr>
              <a:t> </a:t>
            </a:r>
            <a:r>
              <a:rPr lang="en-US" sz="1100" b="1" i="0" u="none" strike="noStrike" cap="none" err="1">
                <a:solidFill>
                  <a:schemeClr val="bg2"/>
                </a:solidFill>
                <a:effectLst/>
                <a:latin typeface="Maven Pro" panose="020B0604020202020204" charset="0"/>
                <a:ea typeface="+mn-ea"/>
                <a:cs typeface="+mn-cs"/>
                <a:sym typeface="Arial"/>
              </a:rPr>
              <a:t>tra</a:t>
            </a:r>
            <a:r>
              <a:rPr lang="en-US" sz="1100" b="0" i="0" u="none" strike="noStrike" cap="none">
                <a:solidFill>
                  <a:schemeClr val="bg2"/>
                </a:solidFill>
                <a:effectLst/>
                <a:latin typeface="Maven Pro" panose="020B0604020202020204" charset="0"/>
                <a:ea typeface="+mn-ea"/>
                <a:cs typeface="+mn-cs"/>
                <a:sym typeface="Aria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1" err="1"/>
              <a:t>Thế</a:t>
            </a:r>
            <a:r>
              <a:rPr lang="vi-VN" b="1"/>
              <a:t> </a:t>
            </a:r>
            <a:r>
              <a:rPr lang="vi-VN" b="1" err="1"/>
              <a:t>kỷ</a:t>
            </a:r>
            <a:r>
              <a:rPr lang="vi-VN" b="1"/>
              <a:t> 17&amp;18</a:t>
            </a:r>
          </a:p>
          <a:p>
            <a:pPr algn="just"/>
            <a:r>
              <a:rPr lang="en-US" err="1">
                <a:solidFill>
                  <a:schemeClr val="bg2"/>
                </a:solidFill>
                <a:latin typeface="Maven Pro" panose="020B0604020202020204" charset="0"/>
              </a:rPr>
              <a:t>Năm</a:t>
            </a:r>
            <a:r>
              <a:rPr lang="en-US">
                <a:solidFill>
                  <a:schemeClr val="bg2"/>
                </a:solidFill>
                <a:latin typeface="Maven Pro" panose="020B0604020202020204" charset="0"/>
              </a:rPr>
              <a:t> 1686, </a:t>
            </a:r>
            <a:r>
              <a:rPr lang="en-US" err="1">
                <a:solidFill>
                  <a:schemeClr val="bg2"/>
                </a:solidFill>
                <a:latin typeface="Maven Pro" panose="020B0604020202020204" charset="0"/>
              </a:rPr>
              <a:t>giáo</a:t>
            </a:r>
            <a:r>
              <a:rPr lang="en-US">
                <a:solidFill>
                  <a:schemeClr val="bg2"/>
                </a:solidFill>
                <a:latin typeface="Maven Pro" panose="020B0604020202020204" charset="0"/>
              </a:rPr>
              <a:t> </a:t>
            </a:r>
            <a:r>
              <a:rPr lang="en-US" err="1">
                <a:solidFill>
                  <a:schemeClr val="bg2"/>
                </a:solidFill>
                <a:latin typeface="Maven Pro" panose="020B0604020202020204" charset="0"/>
              </a:rPr>
              <a:t>sư</a:t>
            </a:r>
            <a:r>
              <a:rPr lang="en-US">
                <a:solidFill>
                  <a:schemeClr val="bg2"/>
                </a:solidFill>
                <a:latin typeface="Maven Pro" panose="020B0604020202020204" charset="0"/>
              </a:rPr>
              <a:t> </a:t>
            </a:r>
            <a:r>
              <a:rPr lang="en-US" err="1">
                <a:solidFill>
                  <a:schemeClr val="bg2"/>
                </a:solidFill>
                <a:latin typeface="Maven Pro" panose="020B0604020202020204" charset="0"/>
              </a:rPr>
              <a:t>giải</a:t>
            </a:r>
            <a:r>
              <a:rPr lang="en-US">
                <a:solidFill>
                  <a:schemeClr val="bg2"/>
                </a:solidFill>
                <a:latin typeface="Maven Pro" panose="020B0604020202020204" charset="0"/>
              </a:rPr>
              <a:t> </a:t>
            </a:r>
            <a:r>
              <a:rPr lang="en-US" err="1">
                <a:solidFill>
                  <a:schemeClr val="bg2"/>
                </a:solidFill>
                <a:latin typeface="Maven Pro" panose="020B0604020202020204" charset="0"/>
              </a:rPr>
              <a:t>phẫu</a:t>
            </a:r>
            <a:r>
              <a:rPr lang="en-US">
                <a:solidFill>
                  <a:schemeClr val="bg2"/>
                </a:solidFill>
                <a:latin typeface="Maven Pro" panose="020B0604020202020204" charset="0"/>
              </a:rPr>
              <a:t> </a:t>
            </a:r>
            <a:r>
              <a:rPr lang="en-US" err="1">
                <a:solidFill>
                  <a:schemeClr val="bg2"/>
                </a:solidFill>
                <a:latin typeface="Maven Pro" panose="020B0604020202020204" charset="0"/>
              </a:rPr>
              <a:t>học</a:t>
            </a:r>
            <a:r>
              <a:rPr lang="en-US">
                <a:solidFill>
                  <a:schemeClr val="bg2"/>
                </a:solidFill>
                <a:latin typeface="Maven Pro" panose="020B0604020202020204" charset="0"/>
              </a:rPr>
              <a:t> </a:t>
            </a:r>
            <a:r>
              <a:rPr lang="en-US" err="1">
                <a:solidFill>
                  <a:schemeClr val="bg2"/>
                </a:solidFill>
                <a:latin typeface="Maven Pro" panose="020B0604020202020204" charset="0"/>
              </a:rPr>
              <a:t>người</a:t>
            </a:r>
            <a:r>
              <a:rPr lang="en-US">
                <a:solidFill>
                  <a:schemeClr val="bg2"/>
                </a:solidFill>
                <a:latin typeface="Maven Pro" panose="020B0604020202020204" charset="0"/>
              </a:rPr>
              <a:t> Ý </a:t>
            </a:r>
            <a:r>
              <a:rPr lang="en-US" err="1">
                <a:solidFill>
                  <a:schemeClr val="bg2"/>
                </a:solidFill>
                <a:latin typeface="Maven Pro" panose="020B0604020202020204" charset="0"/>
              </a:rPr>
              <a:t>xác</a:t>
            </a:r>
            <a:r>
              <a:rPr lang="en-US">
                <a:solidFill>
                  <a:schemeClr val="bg2"/>
                </a:solidFill>
                <a:latin typeface="Maven Pro" panose="020B0604020202020204" charset="0"/>
              </a:rPr>
              <a:t> </a:t>
            </a:r>
            <a:r>
              <a:rPr lang="en-US" err="1">
                <a:solidFill>
                  <a:schemeClr val="bg2"/>
                </a:solidFill>
                <a:latin typeface="Maven Pro" panose="020B0604020202020204" charset="0"/>
              </a:rPr>
              <a:t>định</a:t>
            </a:r>
            <a:r>
              <a:rPr lang="en-US">
                <a:solidFill>
                  <a:schemeClr val="bg2"/>
                </a:solidFill>
                <a:latin typeface="Maven Pro" panose="020B0604020202020204" charset="0"/>
              </a:rPr>
              <a:t> được </a:t>
            </a:r>
            <a:r>
              <a:rPr lang="en-US" b="1" err="1">
                <a:solidFill>
                  <a:schemeClr val="bg2"/>
                </a:solidFill>
                <a:latin typeface="Maven Pro" panose="020B0604020202020204" charset="0"/>
              </a:rPr>
              <a:t>dấu</a:t>
            </a:r>
            <a:r>
              <a:rPr lang="en-US" b="1">
                <a:solidFill>
                  <a:schemeClr val="bg2"/>
                </a:solidFill>
                <a:latin typeface="Maven Pro" panose="020B0604020202020204" charset="0"/>
              </a:rPr>
              <a:t> </a:t>
            </a:r>
            <a:r>
              <a:rPr lang="en-US" b="1" err="1">
                <a:solidFill>
                  <a:schemeClr val="bg2"/>
                </a:solidFill>
                <a:latin typeface="Maven Pro" panose="020B0604020202020204" charset="0"/>
              </a:rPr>
              <a:t>vân</a:t>
            </a:r>
            <a:r>
              <a:rPr lang="en-US" b="1">
                <a:solidFill>
                  <a:schemeClr val="bg2"/>
                </a:solidFill>
                <a:latin typeface="Maven Pro" panose="020B0604020202020204" charset="0"/>
              </a:rPr>
              <a:t> </a:t>
            </a:r>
            <a:r>
              <a:rPr lang="en-US" b="1" err="1">
                <a:solidFill>
                  <a:schemeClr val="bg2"/>
                </a:solidFill>
                <a:latin typeface="Maven Pro" panose="020B0604020202020204" charset="0"/>
              </a:rPr>
              <a:t>tay</a:t>
            </a:r>
            <a:r>
              <a:rPr lang="en-US" b="1">
                <a:solidFill>
                  <a:schemeClr val="bg2"/>
                </a:solidFill>
                <a:latin typeface="Maven Pro" panose="020B0604020202020204" charset="0"/>
              </a:rPr>
              <a:t> </a:t>
            </a:r>
            <a:r>
              <a:rPr lang="en-US" b="1" err="1">
                <a:solidFill>
                  <a:schemeClr val="bg2"/>
                </a:solidFill>
                <a:latin typeface="Maven Pro" panose="020B0604020202020204" charset="0"/>
              </a:rPr>
              <a:t>để</a:t>
            </a:r>
            <a:r>
              <a:rPr lang="en-US" b="1">
                <a:solidFill>
                  <a:schemeClr val="bg2"/>
                </a:solidFill>
                <a:latin typeface="Maven Pro" panose="020B0604020202020204" charset="0"/>
              </a:rPr>
              <a:t> </a:t>
            </a:r>
            <a:r>
              <a:rPr lang="en-US" b="1" err="1">
                <a:solidFill>
                  <a:schemeClr val="bg2"/>
                </a:solidFill>
                <a:latin typeface="Maven Pro" panose="020B0604020202020204" charset="0"/>
              </a:rPr>
              <a:t>lại</a:t>
            </a:r>
            <a:r>
              <a:rPr lang="en-US" b="1">
                <a:solidFill>
                  <a:schemeClr val="bg2"/>
                </a:solidFill>
                <a:latin typeface="Maven Pro" panose="020B0604020202020204" charset="0"/>
              </a:rPr>
              <a:t> </a:t>
            </a:r>
            <a:r>
              <a:rPr lang="en-US" b="1" err="1">
                <a:solidFill>
                  <a:schemeClr val="bg2"/>
                </a:solidFill>
                <a:latin typeface="Maven Pro" panose="020B0604020202020204" charset="0"/>
              </a:rPr>
              <a:t>trên</a:t>
            </a:r>
            <a:r>
              <a:rPr lang="en-US" b="1">
                <a:solidFill>
                  <a:schemeClr val="bg2"/>
                </a:solidFill>
                <a:latin typeface="Maven Pro" panose="020B0604020202020204" charset="0"/>
              </a:rPr>
              <a:t> </a:t>
            </a:r>
            <a:r>
              <a:rPr lang="en-US" b="1" err="1">
                <a:solidFill>
                  <a:schemeClr val="bg2"/>
                </a:solidFill>
                <a:latin typeface="Maven Pro" panose="020B0604020202020204" charset="0"/>
              </a:rPr>
              <a:t>bề</a:t>
            </a:r>
            <a:r>
              <a:rPr lang="en-US" b="1">
                <a:solidFill>
                  <a:schemeClr val="bg2"/>
                </a:solidFill>
                <a:latin typeface="Maven Pro" panose="020B0604020202020204" charset="0"/>
              </a:rPr>
              <a:t> </a:t>
            </a:r>
            <a:r>
              <a:rPr lang="en-US" b="1" err="1">
                <a:solidFill>
                  <a:schemeClr val="bg2"/>
                </a:solidFill>
                <a:latin typeface="Maven Pro" panose="020B0604020202020204" charset="0"/>
              </a:rPr>
              <a:t>mặt</a:t>
            </a:r>
            <a:r>
              <a:rPr lang="en-US">
                <a:solidFill>
                  <a:schemeClr val="bg2"/>
                </a:solidFill>
                <a:latin typeface="Maven Pro" panose="020B0604020202020204" charset="0"/>
              </a:rPr>
              <a:t>.</a:t>
            </a:r>
          </a:p>
          <a:p>
            <a:pPr algn="just"/>
            <a:r>
              <a:rPr lang="en-US" err="1">
                <a:solidFill>
                  <a:schemeClr val="bg2"/>
                </a:solidFill>
                <a:latin typeface="Maven Pro" panose="020B0604020202020204" charset="0"/>
              </a:rPr>
              <a:t>Năm</a:t>
            </a:r>
            <a:r>
              <a:rPr lang="en-US">
                <a:solidFill>
                  <a:schemeClr val="bg2"/>
                </a:solidFill>
                <a:latin typeface="Maven Pro" panose="020B0604020202020204" charset="0"/>
              </a:rPr>
              <a:t> 1788, </a:t>
            </a:r>
            <a:r>
              <a:rPr lang="en-US" err="1">
                <a:solidFill>
                  <a:schemeClr val="bg2"/>
                </a:solidFill>
                <a:latin typeface="Maven Pro" panose="020B0604020202020204" charset="0"/>
              </a:rPr>
              <a:t>nhà</a:t>
            </a:r>
            <a:r>
              <a:rPr lang="en-US">
                <a:solidFill>
                  <a:schemeClr val="bg2"/>
                </a:solidFill>
                <a:latin typeface="Maven Pro" panose="020B0604020202020204" charset="0"/>
              </a:rPr>
              <a:t> </a:t>
            </a:r>
            <a:r>
              <a:rPr lang="en-US" err="1">
                <a:solidFill>
                  <a:schemeClr val="bg2"/>
                </a:solidFill>
                <a:latin typeface="Maven Pro" panose="020B0604020202020204" charset="0"/>
              </a:rPr>
              <a:t>giải</a:t>
            </a:r>
            <a:r>
              <a:rPr lang="en-US">
                <a:solidFill>
                  <a:schemeClr val="bg2"/>
                </a:solidFill>
                <a:latin typeface="Maven Pro" panose="020B0604020202020204" charset="0"/>
              </a:rPr>
              <a:t> </a:t>
            </a:r>
            <a:r>
              <a:rPr lang="en-US" err="1">
                <a:solidFill>
                  <a:schemeClr val="bg2"/>
                </a:solidFill>
                <a:latin typeface="Maven Pro" panose="020B0604020202020204" charset="0"/>
              </a:rPr>
              <a:t>phẫu</a:t>
            </a:r>
            <a:r>
              <a:rPr lang="en-US">
                <a:solidFill>
                  <a:schemeClr val="bg2"/>
                </a:solidFill>
                <a:latin typeface="Maven Pro" panose="020B0604020202020204" charset="0"/>
              </a:rPr>
              <a:t> </a:t>
            </a:r>
            <a:r>
              <a:rPr lang="en-US" err="1">
                <a:solidFill>
                  <a:schemeClr val="bg2"/>
                </a:solidFill>
                <a:latin typeface="Maven Pro" panose="020B0604020202020204" charset="0"/>
              </a:rPr>
              <a:t>học</a:t>
            </a:r>
            <a:r>
              <a:rPr lang="en-US">
                <a:solidFill>
                  <a:schemeClr val="bg2"/>
                </a:solidFill>
                <a:latin typeface="Maven Pro" panose="020B0604020202020204" charset="0"/>
              </a:rPr>
              <a:t> </a:t>
            </a:r>
            <a:r>
              <a:rPr lang="en-US" err="1">
                <a:solidFill>
                  <a:schemeClr val="bg2"/>
                </a:solidFill>
                <a:latin typeface="Maven Pro" panose="020B0604020202020204" charset="0"/>
              </a:rPr>
              <a:t>người</a:t>
            </a:r>
            <a:r>
              <a:rPr lang="en-US">
                <a:solidFill>
                  <a:schemeClr val="bg2"/>
                </a:solidFill>
                <a:latin typeface="Maven Pro" panose="020B0604020202020204" charset="0"/>
              </a:rPr>
              <a:t> </a:t>
            </a:r>
            <a:r>
              <a:rPr lang="en-US" err="1">
                <a:solidFill>
                  <a:schemeClr val="bg2"/>
                </a:solidFill>
                <a:latin typeface="Maven Pro" panose="020B0604020202020204" charset="0"/>
              </a:rPr>
              <a:t>Đức</a:t>
            </a:r>
            <a:r>
              <a:rPr lang="en-US">
                <a:solidFill>
                  <a:schemeClr val="bg2"/>
                </a:solidFill>
                <a:latin typeface="Maven Pro" panose="020B0604020202020204" charset="0"/>
              </a:rPr>
              <a:t> </a:t>
            </a:r>
            <a:r>
              <a:rPr lang="en-US" b="1">
                <a:solidFill>
                  <a:schemeClr val="bg2"/>
                </a:solidFill>
                <a:latin typeface="Maven Pro" panose="020B0604020202020204" charset="0"/>
              </a:rPr>
              <a:t>công </a:t>
            </a:r>
            <a:r>
              <a:rPr lang="en-US" b="1" err="1">
                <a:solidFill>
                  <a:schemeClr val="bg2"/>
                </a:solidFill>
                <a:latin typeface="Maven Pro" panose="020B0604020202020204" charset="0"/>
              </a:rPr>
              <a:t>nhận</a:t>
            </a:r>
            <a:r>
              <a:rPr lang="en-US" b="1">
                <a:solidFill>
                  <a:schemeClr val="bg2"/>
                </a:solidFill>
                <a:latin typeface="Maven Pro" panose="020B0604020202020204" charset="0"/>
              </a:rPr>
              <a:t> </a:t>
            </a:r>
            <a:r>
              <a:rPr lang="en-US" b="1" err="1">
                <a:solidFill>
                  <a:schemeClr val="bg2"/>
                </a:solidFill>
                <a:latin typeface="Maven Pro" panose="020B0604020202020204" charset="0"/>
              </a:rPr>
              <a:t>dấu</a:t>
            </a:r>
            <a:r>
              <a:rPr lang="en-US" b="1">
                <a:solidFill>
                  <a:schemeClr val="bg2"/>
                </a:solidFill>
                <a:latin typeface="Maven Pro" panose="020B0604020202020204" charset="0"/>
              </a:rPr>
              <a:t> </a:t>
            </a:r>
            <a:r>
              <a:rPr lang="en-US" b="1" err="1">
                <a:solidFill>
                  <a:schemeClr val="bg2"/>
                </a:solidFill>
                <a:latin typeface="Maven Pro" panose="020B0604020202020204" charset="0"/>
              </a:rPr>
              <a:t>vân</a:t>
            </a:r>
            <a:r>
              <a:rPr lang="en-US" b="1">
                <a:solidFill>
                  <a:schemeClr val="bg2"/>
                </a:solidFill>
                <a:latin typeface="Maven Pro" panose="020B0604020202020204" charset="0"/>
              </a:rPr>
              <a:t> </a:t>
            </a:r>
            <a:r>
              <a:rPr lang="en-US" b="1" err="1">
                <a:solidFill>
                  <a:schemeClr val="bg2"/>
                </a:solidFill>
                <a:latin typeface="Maven Pro" panose="020B0604020202020204" charset="0"/>
              </a:rPr>
              <a:t>tay</a:t>
            </a:r>
            <a:r>
              <a:rPr lang="en-US" b="1">
                <a:solidFill>
                  <a:schemeClr val="bg2"/>
                </a:solidFill>
                <a:latin typeface="Maven Pro" panose="020B0604020202020204" charset="0"/>
              </a:rPr>
              <a:t> </a:t>
            </a:r>
            <a:r>
              <a:rPr lang="en-US" b="1" err="1">
                <a:solidFill>
                  <a:schemeClr val="bg2"/>
                </a:solidFill>
                <a:latin typeface="Maven Pro" panose="020B0604020202020204" charset="0"/>
              </a:rPr>
              <a:t>là</a:t>
            </a:r>
            <a:r>
              <a:rPr lang="en-US" b="1">
                <a:solidFill>
                  <a:schemeClr val="bg2"/>
                </a:solidFill>
                <a:latin typeface="Maven Pro" panose="020B0604020202020204" charset="0"/>
              </a:rPr>
              <a:t> </a:t>
            </a:r>
            <a:r>
              <a:rPr lang="en-US" b="1" err="1">
                <a:solidFill>
                  <a:schemeClr val="bg2"/>
                </a:solidFill>
                <a:latin typeface="Maven Pro" panose="020B0604020202020204" charset="0"/>
              </a:rPr>
              <a:t>duy</a:t>
            </a:r>
            <a:r>
              <a:rPr lang="en-US" b="1">
                <a:solidFill>
                  <a:schemeClr val="bg2"/>
                </a:solidFill>
                <a:latin typeface="Maven Pro" panose="020B0604020202020204" charset="0"/>
              </a:rPr>
              <a:t> </a:t>
            </a:r>
            <a:r>
              <a:rPr lang="en-US" b="1" err="1">
                <a:solidFill>
                  <a:schemeClr val="bg2"/>
                </a:solidFill>
                <a:latin typeface="Maven Pro" panose="020B0604020202020204" charset="0"/>
              </a:rPr>
              <a:t>nhất</a:t>
            </a:r>
            <a:r>
              <a:rPr lang="en-US" b="0">
                <a:solidFill>
                  <a:schemeClr val="bg2"/>
                </a:solidFill>
                <a:latin typeface="Maven Pro" panose="020B0604020202020204" charset="0"/>
              </a:rPr>
              <a:t>.</a:t>
            </a:r>
            <a:endParaRPr lang="en-US">
              <a:solidFill>
                <a:schemeClr val="bg2"/>
              </a:solidFill>
              <a:latin typeface="Maven Pro"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1" err="1"/>
              <a:t>Thế</a:t>
            </a:r>
            <a:r>
              <a:rPr lang="vi-VN" b="1"/>
              <a:t> </a:t>
            </a:r>
            <a:r>
              <a:rPr lang="vi-VN" b="1" err="1"/>
              <a:t>kỷ</a:t>
            </a:r>
            <a:r>
              <a:rPr lang="vi-VN" b="1"/>
              <a:t> 19</a:t>
            </a:r>
          </a:p>
          <a:p>
            <a:pPr algn="just"/>
            <a:r>
              <a:rPr lang="en-US" err="1">
                <a:solidFill>
                  <a:schemeClr val="bg2"/>
                </a:solidFill>
                <a:latin typeface="Maven Pro" panose="020B0604020202020204" charset="0"/>
              </a:rPr>
              <a:t>Tại</a:t>
            </a:r>
            <a:r>
              <a:rPr lang="en-US">
                <a:solidFill>
                  <a:schemeClr val="bg2"/>
                </a:solidFill>
                <a:latin typeface="Maven Pro" panose="020B0604020202020204" charset="0"/>
              </a:rPr>
              <a:t> </a:t>
            </a:r>
            <a:r>
              <a:rPr lang="en-US" err="1">
                <a:solidFill>
                  <a:schemeClr val="bg2"/>
                </a:solidFill>
                <a:latin typeface="Maven Pro" panose="020B0604020202020204" charset="0"/>
              </a:rPr>
              <a:t>Ấn</a:t>
            </a:r>
            <a:r>
              <a:rPr lang="en-US">
                <a:solidFill>
                  <a:schemeClr val="bg2"/>
                </a:solidFill>
                <a:latin typeface="Maven Pro" panose="020B0604020202020204" charset="0"/>
              </a:rPr>
              <a:t> </a:t>
            </a:r>
            <a:r>
              <a:rPr lang="en-US" err="1">
                <a:solidFill>
                  <a:schemeClr val="bg2"/>
                </a:solidFill>
                <a:latin typeface="Maven Pro" panose="020B0604020202020204" charset="0"/>
              </a:rPr>
              <a:t>độ</a:t>
            </a:r>
            <a:r>
              <a:rPr lang="en-US">
                <a:solidFill>
                  <a:schemeClr val="bg2"/>
                </a:solidFill>
                <a:latin typeface="Maven Pro" panose="020B0604020202020204" charset="0"/>
              </a:rPr>
              <a:t>, </a:t>
            </a:r>
            <a:r>
              <a:rPr lang="en-US" err="1">
                <a:solidFill>
                  <a:schemeClr val="bg2"/>
                </a:solidFill>
                <a:latin typeface="Maven Pro" panose="020B0604020202020204" charset="0"/>
              </a:rPr>
              <a:t>năm</a:t>
            </a:r>
            <a:r>
              <a:rPr lang="en-US">
                <a:solidFill>
                  <a:schemeClr val="bg2"/>
                </a:solidFill>
                <a:latin typeface="Maven Pro" panose="020B0604020202020204" charset="0"/>
              </a:rPr>
              <a:t> 1877 </a:t>
            </a:r>
            <a:r>
              <a:rPr lang="en-US" err="1">
                <a:solidFill>
                  <a:schemeClr val="bg2"/>
                </a:solidFill>
                <a:latin typeface="Maven Pro" panose="020B0604020202020204" charset="0"/>
              </a:rPr>
              <a:t>dấu</a:t>
            </a:r>
            <a:r>
              <a:rPr lang="en-US">
                <a:solidFill>
                  <a:schemeClr val="bg2"/>
                </a:solidFill>
                <a:latin typeface="Maven Pro" panose="020B0604020202020204" charset="0"/>
              </a:rPr>
              <a:t> </a:t>
            </a:r>
            <a:r>
              <a:rPr lang="en-US" err="1">
                <a:solidFill>
                  <a:schemeClr val="bg2"/>
                </a:solidFill>
                <a:latin typeface="Maven Pro" panose="020B0604020202020204" charset="0"/>
              </a:rPr>
              <a:t>vân</a:t>
            </a:r>
            <a:r>
              <a:rPr lang="en-US">
                <a:solidFill>
                  <a:schemeClr val="bg2"/>
                </a:solidFill>
                <a:latin typeface="Maven Pro" panose="020B0604020202020204" charset="0"/>
              </a:rPr>
              <a:t> </a:t>
            </a:r>
            <a:r>
              <a:rPr lang="en-US" err="1">
                <a:solidFill>
                  <a:schemeClr val="bg2"/>
                </a:solidFill>
                <a:latin typeface="Maven Pro" panose="020B0604020202020204" charset="0"/>
              </a:rPr>
              <a:t>tay</a:t>
            </a:r>
            <a:r>
              <a:rPr lang="en-US">
                <a:solidFill>
                  <a:schemeClr val="bg2"/>
                </a:solidFill>
                <a:latin typeface="Maven Pro" panose="020B0604020202020204" charset="0"/>
              </a:rPr>
              <a:t> </a:t>
            </a:r>
            <a:r>
              <a:rPr lang="en-US" err="1">
                <a:solidFill>
                  <a:schemeClr val="bg2"/>
                </a:solidFill>
                <a:latin typeface="Maven Pro" panose="020B0604020202020204" charset="0"/>
              </a:rPr>
              <a:t>bắt</a:t>
            </a:r>
            <a:r>
              <a:rPr lang="en-US">
                <a:solidFill>
                  <a:schemeClr val="bg2"/>
                </a:solidFill>
                <a:latin typeface="Maven Pro" panose="020B0604020202020204" charset="0"/>
              </a:rPr>
              <a:t> </a:t>
            </a:r>
            <a:r>
              <a:rPr lang="en-US" err="1">
                <a:solidFill>
                  <a:schemeClr val="bg2"/>
                </a:solidFill>
                <a:latin typeface="Maven Pro" panose="020B0604020202020204" charset="0"/>
              </a:rPr>
              <a:t>đầu</a:t>
            </a:r>
            <a:r>
              <a:rPr lang="en-US">
                <a:solidFill>
                  <a:schemeClr val="bg2"/>
                </a:solidFill>
                <a:latin typeface="Maven Pro" panose="020B0604020202020204" charset="0"/>
              </a:rPr>
              <a:t> được </a:t>
            </a:r>
            <a:r>
              <a:rPr lang="en-US" err="1">
                <a:solidFill>
                  <a:schemeClr val="bg2"/>
                </a:solidFill>
                <a:latin typeface="Maven Pro" panose="020B0604020202020204" charset="0"/>
              </a:rPr>
              <a:t>sử</a:t>
            </a:r>
            <a:r>
              <a:rPr lang="en-US">
                <a:solidFill>
                  <a:schemeClr val="bg2"/>
                </a:solidFill>
                <a:latin typeface="Maven Pro" panose="020B0604020202020204" charset="0"/>
              </a:rPr>
              <a:t> </a:t>
            </a:r>
            <a:r>
              <a:rPr lang="en-US" err="1">
                <a:solidFill>
                  <a:schemeClr val="bg2"/>
                </a:solidFill>
                <a:latin typeface="Maven Pro" panose="020B0604020202020204" charset="0"/>
              </a:rPr>
              <a:t>dụng</a:t>
            </a:r>
            <a:r>
              <a:rPr lang="en-US">
                <a:solidFill>
                  <a:schemeClr val="bg2"/>
                </a:solidFill>
                <a:latin typeface="Maven Pro" panose="020B0604020202020204" charset="0"/>
              </a:rPr>
              <a:t> </a:t>
            </a:r>
            <a:r>
              <a:rPr lang="en-US" err="1">
                <a:solidFill>
                  <a:schemeClr val="bg2"/>
                </a:solidFill>
                <a:latin typeface="Maven Pro" panose="020B0604020202020204" charset="0"/>
              </a:rPr>
              <a:t>trên</a:t>
            </a:r>
            <a:r>
              <a:rPr lang="en-US">
                <a:solidFill>
                  <a:schemeClr val="bg2"/>
                </a:solidFill>
                <a:latin typeface="Maven Pro" panose="020B0604020202020204" charset="0"/>
              </a:rPr>
              <a:t> </a:t>
            </a:r>
            <a:r>
              <a:rPr lang="en-US" b="1" err="1">
                <a:solidFill>
                  <a:schemeClr val="bg2"/>
                </a:solidFill>
                <a:latin typeface="Maven Pro" panose="020B0604020202020204" charset="0"/>
              </a:rPr>
              <a:t>các</a:t>
            </a:r>
            <a:r>
              <a:rPr lang="en-US" b="1">
                <a:solidFill>
                  <a:schemeClr val="bg2"/>
                </a:solidFill>
                <a:latin typeface="Maven Pro" panose="020B0604020202020204" charset="0"/>
              </a:rPr>
              <a:t> hợp </a:t>
            </a:r>
            <a:r>
              <a:rPr lang="en-US" b="1" err="1">
                <a:solidFill>
                  <a:schemeClr val="bg2"/>
                </a:solidFill>
                <a:latin typeface="Maven Pro" panose="020B0604020202020204" charset="0"/>
              </a:rPr>
              <a:t>đồng</a:t>
            </a:r>
            <a:r>
              <a:rPr lang="en-US" b="1">
                <a:solidFill>
                  <a:schemeClr val="bg2"/>
                </a:solidFill>
                <a:latin typeface="Maven Pro" panose="020B0604020202020204" charset="0"/>
              </a:rPr>
              <a:t> và công </a:t>
            </a:r>
            <a:r>
              <a:rPr lang="en-US" b="1" err="1">
                <a:solidFill>
                  <a:schemeClr val="bg2"/>
                </a:solidFill>
                <a:latin typeface="Maven Pro" panose="020B0604020202020204" charset="0"/>
              </a:rPr>
              <a:t>việc</a:t>
            </a:r>
            <a:r>
              <a:rPr lang="en-US">
                <a:solidFill>
                  <a:schemeClr val="bg2"/>
                </a:solidFill>
                <a:latin typeface="Maven Pro" panose="020B0604020202020204" charset="0"/>
              </a:rPr>
              <a:t>.</a:t>
            </a:r>
          </a:p>
          <a:p>
            <a:pPr algn="just"/>
            <a:r>
              <a:rPr lang="vi-VN">
                <a:solidFill>
                  <a:schemeClr val="bg2"/>
                </a:solidFill>
                <a:latin typeface="Maven Pro" panose="020B0604020202020204" charset="0"/>
              </a:rPr>
              <a:t>Năm 1892, </a:t>
            </a:r>
            <a:r>
              <a:rPr lang="vi-VN" err="1">
                <a:solidFill>
                  <a:schemeClr val="bg2"/>
                </a:solidFill>
                <a:latin typeface="Maven Pro" panose="020B0604020202020204" charset="0"/>
              </a:rPr>
              <a:t>vụ</a:t>
            </a:r>
            <a:r>
              <a:rPr lang="vi-VN">
                <a:solidFill>
                  <a:schemeClr val="bg2"/>
                </a:solidFill>
                <a:latin typeface="Maven Pro" panose="020B0604020202020204" charset="0"/>
              </a:rPr>
              <a:t> </a:t>
            </a:r>
            <a:r>
              <a:rPr lang="vi-VN" err="1">
                <a:solidFill>
                  <a:schemeClr val="bg2"/>
                </a:solidFill>
                <a:latin typeface="Maven Pro" panose="020B0604020202020204" charset="0"/>
              </a:rPr>
              <a:t>án</a:t>
            </a:r>
            <a:r>
              <a:rPr lang="vi-VN">
                <a:solidFill>
                  <a:schemeClr val="bg2"/>
                </a:solidFill>
                <a:latin typeface="Maven Pro" panose="020B0604020202020204" charset="0"/>
              </a:rPr>
              <a:t> </a:t>
            </a:r>
            <a:r>
              <a:rPr lang="vi-VN" err="1">
                <a:solidFill>
                  <a:schemeClr val="bg2"/>
                </a:solidFill>
                <a:latin typeface="Maven Pro" panose="020B0604020202020204" charset="0"/>
              </a:rPr>
              <a:t>giết</a:t>
            </a:r>
            <a:r>
              <a:rPr lang="vi-VN">
                <a:solidFill>
                  <a:schemeClr val="bg2"/>
                </a:solidFill>
                <a:latin typeface="Maven Pro" panose="020B0604020202020204" charset="0"/>
              </a:rPr>
              <a:t> </a:t>
            </a:r>
            <a:r>
              <a:rPr lang="vi-VN" err="1">
                <a:solidFill>
                  <a:schemeClr val="bg2"/>
                </a:solidFill>
                <a:latin typeface="Maven Pro" panose="020B0604020202020204" charset="0"/>
              </a:rPr>
              <a:t>người</a:t>
            </a:r>
            <a:r>
              <a:rPr lang="vi-VN">
                <a:solidFill>
                  <a:schemeClr val="bg2"/>
                </a:solidFill>
                <a:latin typeface="Maven Pro" panose="020B0604020202020204" charset="0"/>
              </a:rPr>
              <a:t> </a:t>
            </a:r>
            <a:r>
              <a:rPr lang="vi-VN" err="1">
                <a:solidFill>
                  <a:schemeClr val="bg2"/>
                </a:solidFill>
                <a:latin typeface="Maven Pro" panose="020B0604020202020204" charset="0"/>
              </a:rPr>
              <a:t>đầu</a:t>
            </a:r>
            <a:r>
              <a:rPr lang="vi-VN">
                <a:solidFill>
                  <a:schemeClr val="bg2"/>
                </a:solidFill>
                <a:latin typeface="Maven Pro" panose="020B0604020202020204" charset="0"/>
              </a:rPr>
              <a:t> tiên </a:t>
            </a:r>
            <a:r>
              <a:rPr lang="vi-VN" b="1" err="1">
                <a:solidFill>
                  <a:schemeClr val="bg2"/>
                </a:solidFill>
                <a:latin typeface="Maven Pro" panose="020B0604020202020204" charset="0"/>
              </a:rPr>
              <a:t>được</a:t>
            </a:r>
            <a:r>
              <a:rPr lang="vi-VN" b="1">
                <a:solidFill>
                  <a:schemeClr val="bg2"/>
                </a:solidFill>
                <a:latin typeface="Maven Pro" panose="020B0604020202020204" charset="0"/>
              </a:rPr>
              <a:t> </a:t>
            </a:r>
            <a:r>
              <a:rPr lang="vi-VN" b="1" err="1">
                <a:solidFill>
                  <a:schemeClr val="bg2"/>
                </a:solidFill>
                <a:latin typeface="Maven Pro" panose="020B0604020202020204" charset="0"/>
              </a:rPr>
              <a:t>giải</a:t>
            </a:r>
            <a:r>
              <a:rPr lang="vi-VN" b="1">
                <a:solidFill>
                  <a:schemeClr val="bg2"/>
                </a:solidFill>
                <a:latin typeface="Maven Pro" panose="020B0604020202020204" charset="0"/>
              </a:rPr>
              <a:t> </a:t>
            </a:r>
            <a:r>
              <a:rPr lang="vi-VN" b="1" err="1">
                <a:solidFill>
                  <a:schemeClr val="bg2"/>
                </a:solidFill>
                <a:latin typeface="Maven Pro" panose="020B0604020202020204" charset="0"/>
              </a:rPr>
              <a:t>quyết</a:t>
            </a:r>
            <a:r>
              <a:rPr lang="vi-VN" b="1">
                <a:solidFill>
                  <a:schemeClr val="bg2"/>
                </a:solidFill>
                <a:latin typeface="Maven Pro" panose="020B0604020202020204" charset="0"/>
              </a:rPr>
              <a:t> </a:t>
            </a:r>
            <a:r>
              <a:rPr lang="vi-VN" b="1" err="1">
                <a:solidFill>
                  <a:schemeClr val="bg2"/>
                </a:solidFill>
                <a:latin typeface="Maven Pro" panose="020B0604020202020204" charset="0"/>
              </a:rPr>
              <a:t>bằng</a:t>
            </a:r>
            <a:r>
              <a:rPr lang="vi-VN" b="1">
                <a:solidFill>
                  <a:schemeClr val="bg2"/>
                </a:solidFill>
                <a:latin typeface="Maven Pro" panose="020B0604020202020204" charset="0"/>
              </a:rPr>
              <a:t> phân </a:t>
            </a:r>
            <a:r>
              <a:rPr lang="vi-VN" b="1" err="1">
                <a:solidFill>
                  <a:schemeClr val="bg2"/>
                </a:solidFill>
                <a:latin typeface="Maven Pro" panose="020B0604020202020204" charset="0"/>
              </a:rPr>
              <a:t>tích</a:t>
            </a:r>
            <a:r>
              <a:rPr lang="vi-VN" b="1">
                <a:solidFill>
                  <a:schemeClr val="bg2"/>
                </a:solidFill>
                <a:latin typeface="Maven Pro" panose="020B0604020202020204" charset="0"/>
              </a:rPr>
              <a:t> </a:t>
            </a:r>
            <a:r>
              <a:rPr lang="vi-VN" b="1" err="1">
                <a:solidFill>
                  <a:schemeClr val="bg2"/>
                </a:solidFill>
                <a:latin typeface="Maven Pro" panose="020B0604020202020204" charset="0"/>
              </a:rPr>
              <a:t>dấu</a:t>
            </a:r>
            <a:r>
              <a:rPr lang="vi-VN" b="1">
                <a:solidFill>
                  <a:schemeClr val="bg2"/>
                </a:solidFill>
                <a:latin typeface="Maven Pro" panose="020B0604020202020204" charset="0"/>
              </a:rPr>
              <a:t> vân tay.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1" err="1"/>
              <a:t>Thế</a:t>
            </a:r>
            <a:r>
              <a:rPr lang="vi-VN" b="1"/>
              <a:t> </a:t>
            </a:r>
            <a:r>
              <a:rPr lang="vi-VN" b="1" err="1"/>
              <a:t>kỷ</a:t>
            </a:r>
            <a:r>
              <a:rPr lang="vi-VN" b="1"/>
              <a:t> 20</a:t>
            </a:r>
          </a:p>
          <a:p>
            <a:pPr algn="just"/>
            <a:r>
              <a:rPr lang="en-US" sz="1100" b="0" i="0" u="none" strike="noStrike" cap="none" err="1">
                <a:solidFill>
                  <a:schemeClr val="tx1">
                    <a:lumMod val="50000"/>
                  </a:schemeClr>
                </a:solidFill>
                <a:effectLst/>
                <a:latin typeface="Maven Pro" panose="020B0604020202020204" charset="0"/>
                <a:sym typeface="Arial"/>
              </a:rPr>
              <a:t>Năm</a:t>
            </a:r>
            <a:r>
              <a:rPr lang="en-US" sz="1100" b="0" i="0" u="none" strike="noStrike" cap="none">
                <a:solidFill>
                  <a:schemeClr val="tx1">
                    <a:lumMod val="50000"/>
                  </a:schemeClr>
                </a:solidFill>
                <a:effectLst/>
                <a:latin typeface="Maven Pro" panose="020B0604020202020204" charset="0"/>
                <a:sym typeface="Arial"/>
              </a:rPr>
              <a:t> 1901, London </a:t>
            </a:r>
            <a:r>
              <a:rPr lang="en-US" sz="1100" b="0" i="0" u="none" strike="noStrike" cap="none" err="1">
                <a:solidFill>
                  <a:schemeClr val="tx1">
                    <a:lumMod val="50000"/>
                  </a:schemeClr>
                </a:solidFill>
                <a:effectLst/>
                <a:latin typeface="Maven Pro" panose="020B0604020202020204" charset="0"/>
                <a:sym typeface="Arial"/>
              </a:rPr>
              <a:t>bắt</a:t>
            </a:r>
            <a:r>
              <a:rPr lang="en-US" sz="1100" b="0" i="0" u="none" strike="noStrike" cap="none">
                <a:solidFill>
                  <a:schemeClr val="tx1">
                    <a:lumMod val="50000"/>
                  </a:schemeClr>
                </a:solidFill>
                <a:effectLst/>
                <a:latin typeface="Maven Pro" panose="020B0604020202020204" charset="0"/>
                <a:sym typeface="Arial"/>
              </a:rPr>
              <a:t> </a:t>
            </a:r>
            <a:r>
              <a:rPr lang="en-US" sz="1100" b="0" i="0" u="none" strike="noStrike" cap="none" err="1">
                <a:solidFill>
                  <a:schemeClr val="tx1">
                    <a:lumMod val="50000"/>
                  </a:schemeClr>
                </a:solidFill>
                <a:effectLst/>
                <a:latin typeface="Maven Pro" panose="020B0604020202020204" charset="0"/>
                <a:sym typeface="Arial"/>
              </a:rPr>
              <a:t>đầu</a:t>
            </a:r>
            <a:r>
              <a:rPr lang="en-US" sz="1100" b="0" i="0" u="none" strike="noStrike" cap="none">
                <a:solidFill>
                  <a:schemeClr val="tx1">
                    <a:lumMod val="50000"/>
                  </a:schemeClr>
                </a:solidFill>
                <a:effectLst/>
                <a:latin typeface="Maven Pro" panose="020B0604020202020204" charset="0"/>
                <a:sym typeface="Arial"/>
              </a:rPr>
              <a:t> </a:t>
            </a:r>
            <a:r>
              <a:rPr lang="en-US" sz="1100" b="0" i="0" u="none" strike="noStrike" cap="none" err="1">
                <a:solidFill>
                  <a:schemeClr val="tx1">
                    <a:lumMod val="50000"/>
                  </a:schemeClr>
                </a:solidFill>
                <a:effectLst/>
                <a:latin typeface="Maven Pro" panose="020B0604020202020204" charset="0"/>
                <a:sym typeface="Arial"/>
              </a:rPr>
              <a:t>thực</a:t>
            </a:r>
            <a:r>
              <a:rPr lang="en-US" sz="1100" b="0" i="0" u="none" strike="noStrike" cap="none">
                <a:solidFill>
                  <a:schemeClr val="tx1">
                    <a:lumMod val="50000"/>
                  </a:schemeClr>
                </a:solidFill>
                <a:effectLst/>
                <a:latin typeface="Maven Pro" panose="020B0604020202020204" charset="0"/>
                <a:sym typeface="Arial"/>
              </a:rPr>
              <a:t> </a:t>
            </a:r>
            <a:r>
              <a:rPr lang="en-US" sz="1100" b="0" i="0" u="none" strike="noStrike" cap="none" err="1">
                <a:solidFill>
                  <a:schemeClr val="tx1">
                    <a:lumMod val="50000"/>
                  </a:schemeClr>
                </a:solidFill>
                <a:effectLst/>
                <a:latin typeface="Maven Pro" panose="020B0604020202020204" charset="0"/>
                <a:sym typeface="Arial"/>
              </a:rPr>
              <a:t>hiện</a:t>
            </a:r>
            <a:r>
              <a:rPr lang="en-US" sz="1100" b="0" i="0" u="none" strike="noStrike" cap="none">
                <a:solidFill>
                  <a:schemeClr val="tx1">
                    <a:lumMod val="50000"/>
                  </a:schemeClr>
                </a:solidFill>
                <a:effectLst/>
                <a:latin typeface="Maven Pro" panose="020B0604020202020204" charset="0"/>
                <a:sym typeface="Arial"/>
              </a:rPr>
              <a:t> </a:t>
            </a:r>
            <a:r>
              <a:rPr lang="en-US" sz="1100" b="1" i="0" u="none" strike="noStrike" cap="none" err="1">
                <a:solidFill>
                  <a:schemeClr val="tx1">
                    <a:lumMod val="50000"/>
                  </a:schemeClr>
                </a:solidFill>
                <a:effectLst/>
                <a:latin typeface="Maven Pro" panose="020B0604020202020204" charset="0"/>
                <a:sym typeface="Arial"/>
              </a:rPr>
              <a:t>xác</a:t>
            </a:r>
            <a:r>
              <a:rPr lang="en-US" sz="1100" b="1" i="0" u="none" strike="noStrike" cap="none">
                <a:solidFill>
                  <a:schemeClr val="tx1">
                    <a:lumMod val="50000"/>
                  </a:schemeClr>
                </a:solidFill>
                <a:effectLst/>
                <a:latin typeface="Maven Pro" panose="020B0604020202020204" charset="0"/>
                <a:sym typeface="Arial"/>
              </a:rPr>
              <a:t> </a:t>
            </a:r>
            <a:r>
              <a:rPr lang="en-US" sz="1100" b="1" i="0" u="none" strike="noStrike" cap="none" err="1">
                <a:solidFill>
                  <a:schemeClr val="tx1">
                    <a:lumMod val="50000"/>
                  </a:schemeClr>
                </a:solidFill>
                <a:effectLst/>
                <a:latin typeface="Maven Pro" panose="020B0604020202020204" charset="0"/>
                <a:sym typeface="Arial"/>
              </a:rPr>
              <a:t>định</a:t>
            </a:r>
            <a:r>
              <a:rPr lang="en-US" sz="1100" b="1" i="0" u="none" strike="noStrike" cap="none">
                <a:solidFill>
                  <a:schemeClr val="tx1">
                    <a:lumMod val="50000"/>
                  </a:schemeClr>
                </a:solidFill>
                <a:effectLst/>
                <a:latin typeface="Maven Pro" panose="020B0604020202020204" charset="0"/>
                <a:sym typeface="Arial"/>
              </a:rPr>
              <a:t> </a:t>
            </a:r>
            <a:r>
              <a:rPr lang="en-US" sz="1100" b="1" i="0" u="none" strike="noStrike" cap="none" err="1">
                <a:solidFill>
                  <a:schemeClr val="tx1">
                    <a:lumMod val="50000"/>
                  </a:schemeClr>
                </a:solidFill>
                <a:effectLst/>
                <a:latin typeface="Maven Pro" panose="020B0604020202020204" charset="0"/>
                <a:sym typeface="Arial"/>
              </a:rPr>
              <a:t>tội</a:t>
            </a:r>
            <a:r>
              <a:rPr lang="en-US" sz="1100" b="1" i="0" u="none" strike="noStrike" cap="none">
                <a:solidFill>
                  <a:schemeClr val="tx1">
                    <a:lumMod val="50000"/>
                  </a:schemeClr>
                </a:solidFill>
                <a:effectLst/>
                <a:latin typeface="Maven Pro" panose="020B0604020202020204" charset="0"/>
                <a:sym typeface="Arial"/>
              </a:rPr>
              <a:t> </a:t>
            </a:r>
            <a:r>
              <a:rPr lang="en-US" sz="1100" b="1" i="0" u="none" strike="noStrike" cap="none" err="1">
                <a:solidFill>
                  <a:schemeClr val="tx1">
                    <a:lumMod val="50000"/>
                  </a:schemeClr>
                </a:solidFill>
                <a:effectLst/>
                <a:latin typeface="Maven Pro" panose="020B0604020202020204" charset="0"/>
                <a:sym typeface="Arial"/>
              </a:rPr>
              <a:t>phạm</a:t>
            </a:r>
            <a:r>
              <a:rPr lang="en-US" sz="1100" b="1" i="0" u="none" strike="noStrike" cap="none">
                <a:solidFill>
                  <a:schemeClr val="tx1">
                    <a:lumMod val="50000"/>
                  </a:schemeClr>
                </a:solidFill>
                <a:effectLst/>
                <a:latin typeface="Maven Pro" panose="020B0604020202020204" charset="0"/>
                <a:sym typeface="Arial"/>
              </a:rPr>
              <a:t> bằng </a:t>
            </a:r>
            <a:r>
              <a:rPr lang="en-US" sz="1100" b="1" i="0" u="none" strike="noStrike" cap="none" err="1">
                <a:solidFill>
                  <a:schemeClr val="tx1">
                    <a:lumMod val="50000"/>
                  </a:schemeClr>
                </a:solidFill>
                <a:effectLst/>
                <a:latin typeface="Maven Pro" panose="020B0604020202020204" charset="0"/>
                <a:sym typeface="Arial"/>
              </a:rPr>
              <a:t>dấu</a:t>
            </a:r>
            <a:r>
              <a:rPr lang="en-US" sz="1100" b="1" i="0" u="none" strike="noStrike" cap="none">
                <a:solidFill>
                  <a:schemeClr val="tx1">
                    <a:lumMod val="50000"/>
                  </a:schemeClr>
                </a:solidFill>
                <a:effectLst/>
                <a:latin typeface="Maven Pro" panose="020B0604020202020204" charset="0"/>
                <a:sym typeface="Arial"/>
              </a:rPr>
              <a:t> </a:t>
            </a:r>
            <a:r>
              <a:rPr lang="en-US" sz="1100" b="1" i="0" u="none" strike="noStrike" cap="none" err="1">
                <a:solidFill>
                  <a:schemeClr val="tx1">
                    <a:lumMod val="50000"/>
                  </a:schemeClr>
                </a:solidFill>
                <a:effectLst/>
                <a:latin typeface="Maven Pro" panose="020B0604020202020204" charset="0"/>
                <a:sym typeface="Arial"/>
              </a:rPr>
              <a:t>vân</a:t>
            </a:r>
            <a:r>
              <a:rPr lang="en-US" sz="1100" b="1" i="0" u="none" strike="noStrike" cap="none">
                <a:solidFill>
                  <a:schemeClr val="tx1">
                    <a:lumMod val="50000"/>
                  </a:schemeClr>
                </a:solidFill>
                <a:effectLst/>
                <a:latin typeface="Maven Pro" panose="020B0604020202020204" charset="0"/>
                <a:sym typeface="Arial"/>
              </a:rPr>
              <a:t> </a:t>
            </a:r>
            <a:r>
              <a:rPr lang="en-US" sz="1100" b="1" i="0" u="none" strike="noStrike" cap="none" err="1">
                <a:solidFill>
                  <a:schemeClr val="tx1">
                    <a:lumMod val="50000"/>
                  </a:schemeClr>
                </a:solidFill>
                <a:effectLst/>
                <a:latin typeface="Maven Pro" panose="020B0604020202020204" charset="0"/>
                <a:sym typeface="Arial"/>
              </a:rPr>
              <a:t>tay</a:t>
            </a:r>
            <a:r>
              <a:rPr lang="en-US" sz="1100" b="0" i="0" u="none" strike="noStrike" cap="none">
                <a:solidFill>
                  <a:schemeClr val="tx1">
                    <a:lumMod val="50000"/>
                  </a:schemeClr>
                </a:solidFill>
                <a:effectLst/>
                <a:latin typeface="Maven Pro" panose="020B0604020202020204" charset="0"/>
                <a:sym typeface="Arial"/>
              </a:rPr>
              <a:t>.</a:t>
            </a:r>
          </a:p>
          <a:p>
            <a:pPr algn="just"/>
            <a:r>
              <a:rPr lang="en-US" sz="1100" b="0" i="0" u="none" strike="noStrike" cap="none" err="1">
                <a:solidFill>
                  <a:schemeClr val="tx1">
                    <a:lumMod val="50000"/>
                  </a:schemeClr>
                </a:solidFill>
                <a:effectLst/>
                <a:latin typeface="Maven Pro" panose="020B0604020202020204" charset="0"/>
                <a:sym typeface="Arial"/>
              </a:rPr>
              <a:t>Từ</a:t>
            </a:r>
            <a:r>
              <a:rPr lang="en-US" sz="1100" b="0" i="0" u="none" strike="noStrike" cap="none">
                <a:solidFill>
                  <a:schemeClr val="tx1">
                    <a:lumMod val="50000"/>
                  </a:schemeClr>
                </a:solidFill>
                <a:effectLst/>
                <a:latin typeface="Maven Pro" panose="020B0604020202020204" charset="0"/>
                <a:sym typeface="Arial"/>
              </a:rPr>
              <a:t> </a:t>
            </a:r>
            <a:r>
              <a:rPr lang="en-US" sz="1100" b="0" i="0" u="none" strike="noStrike" cap="none" err="1">
                <a:solidFill>
                  <a:schemeClr val="tx1">
                    <a:lumMod val="50000"/>
                  </a:schemeClr>
                </a:solidFill>
                <a:effectLst/>
                <a:latin typeface="Maven Pro" panose="020B0604020202020204" charset="0"/>
                <a:sym typeface="Arial"/>
              </a:rPr>
              <a:t>đầu</a:t>
            </a:r>
            <a:r>
              <a:rPr lang="en-US" sz="1100" b="0" i="0" u="none" strike="noStrike" cap="none">
                <a:solidFill>
                  <a:schemeClr val="tx1">
                    <a:lumMod val="50000"/>
                  </a:schemeClr>
                </a:solidFill>
                <a:effectLst/>
                <a:latin typeface="Maven Pro" panose="020B0604020202020204" charset="0"/>
                <a:sym typeface="Arial"/>
              </a:rPr>
              <a:t> </a:t>
            </a:r>
            <a:r>
              <a:rPr lang="en-US" sz="1100" b="0" i="0" u="none" strike="noStrike" cap="none" err="1">
                <a:solidFill>
                  <a:schemeClr val="tx1">
                    <a:lumMod val="50000"/>
                  </a:schemeClr>
                </a:solidFill>
                <a:effectLst/>
                <a:latin typeface="Maven Pro" panose="020B0604020202020204" charset="0"/>
                <a:sym typeface="Arial"/>
              </a:rPr>
              <a:t>thế</a:t>
            </a:r>
            <a:r>
              <a:rPr lang="en-US" sz="1100" b="0" i="0" u="none" strike="noStrike" cap="none">
                <a:solidFill>
                  <a:schemeClr val="tx1">
                    <a:lumMod val="50000"/>
                  </a:schemeClr>
                </a:solidFill>
                <a:effectLst/>
                <a:latin typeface="Maven Pro" panose="020B0604020202020204" charset="0"/>
                <a:sym typeface="Arial"/>
              </a:rPr>
              <a:t> </a:t>
            </a:r>
            <a:r>
              <a:rPr lang="en-US" sz="1100" b="0" i="0" u="none" strike="noStrike" cap="none" err="1">
                <a:solidFill>
                  <a:schemeClr val="tx1">
                    <a:lumMod val="50000"/>
                  </a:schemeClr>
                </a:solidFill>
                <a:effectLst/>
                <a:latin typeface="Maven Pro" panose="020B0604020202020204" charset="0"/>
                <a:sym typeface="Arial"/>
              </a:rPr>
              <a:t>kỷ</a:t>
            </a:r>
            <a:r>
              <a:rPr lang="en-US" sz="1100" b="0" i="0" u="none" strike="noStrike" cap="none">
                <a:solidFill>
                  <a:schemeClr val="tx1">
                    <a:lumMod val="50000"/>
                  </a:schemeClr>
                </a:solidFill>
                <a:effectLst/>
                <a:latin typeface="Maven Pro" panose="020B0604020202020204" charset="0"/>
                <a:sym typeface="Arial"/>
              </a:rPr>
              <a:t> 20, </a:t>
            </a:r>
            <a:r>
              <a:rPr lang="en-US" sz="1100" b="0" i="0" u="none" strike="noStrike" cap="none" err="1">
                <a:solidFill>
                  <a:schemeClr val="tx1">
                    <a:lumMod val="50000"/>
                  </a:schemeClr>
                </a:solidFill>
                <a:effectLst/>
                <a:latin typeface="Maven Pro" panose="020B0604020202020204" charset="0"/>
                <a:sym typeface="Arial"/>
              </a:rPr>
              <a:t>việc</a:t>
            </a:r>
            <a:r>
              <a:rPr lang="en-US" sz="1100" b="0" i="0" u="none" strike="noStrike" cap="none">
                <a:solidFill>
                  <a:schemeClr val="tx1">
                    <a:lumMod val="50000"/>
                  </a:schemeClr>
                </a:solidFill>
                <a:effectLst/>
                <a:latin typeface="Maven Pro" panose="020B0604020202020204" charset="0"/>
                <a:sym typeface="Arial"/>
              </a:rPr>
              <a:t> </a:t>
            </a:r>
            <a:r>
              <a:rPr lang="en-US" sz="1100" b="0" i="0" u="none" strike="noStrike" cap="none" err="1">
                <a:solidFill>
                  <a:schemeClr val="tx1">
                    <a:lumMod val="50000"/>
                  </a:schemeClr>
                </a:solidFill>
                <a:effectLst/>
                <a:latin typeface="Maven Pro" panose="020B0604020202020204" charset="0"/>
                <a:sym typeface="Arial"/>
              </a:rPr>
              <a:t>nhận</a:t>
            </a:r>
            <a:r>
              <a:rPr lang="en-US" sz="1100" b="0" i="0" u="none" strike="noStrike" cap="none">
                <a:solidFill>
                  <a:schemeClr val="tx1">
                    <a:lumMod val="50000"/>
                  </a:schemeClr>
                </a:solidFill>
                <a:effectLst/>
                <a:latin typeface="Maven Pro" panose="020B0604020202020204" charset="0"/>
                <a:sym typeface="Arial"/>
              </a:rPr>
              <a:t> </a:t>
            </a:r>
            <a:r>
              <a:rPr lang="en-US" sz="1100" b="0" i="0" u="none" strike="noStrike" cap="none" err="1">
                <a:solidFill>
                  <a:schemeClr val="tx1">
                    <a:lumMod val="50000"/>
                  </a:schemeClr>
                </a:solidFill>
                <a:effectLst/>
                <a:latin typeface="Maven Pro" panose="020B0604020202020204" charset="0"/>
                <a:sym typeface="Arial"/>
              </a:rPr>
              <a:t>dạng</a:t>
            </a:r>
            <a:r>
              <a:rPr lang="en-US" sz="1100" b="0" i="0" u="none" strike="noStrike" cap="none">
                <a:solidFill>
                  <a:schemeClr val="tx1">
                    <a:lumMod val="50000"/>
                  </a:schemeClr>
                </a:solidFill>
                <a:effectLst/>
                <a:latin typeface="Maven Pro" panose="020B0604020202020204" charset="0"/>
                <a:sym typeface="Arial"/>
              </a:rPr>
              <a:t> bằng </a:t>
            </a:r>
            <a:r>
              <a:rPr lang="en-US" sz="1100" b="0" i="0" u="none" strike="noStrike" cap="none" err="1">
                <a:solidFill>
                  <a:schemeClr val="tx1">
                    <a:lumMod val="50000"/>
                  </a:schemeClr>
                </a:solidFill>
                <a:effectLst/>
                <a:latin typeface="Maven Pro" panose="020B0604020202020204" charset="0"/>
                <a:sym typeface="Arial"/>
              </a:rPr>
              <a:t>dấu</a:t>
            </a:r>
            <a:r>
              <a:rPr lang="en-US" sz="1100" b="0" i="0" u="none" strike="noStrike" cap="none">
                <a:solidFill>
                  <a:schemeClr val="tx1">
                    <a:lumMod val="50000"/>
                  </a:schemeClr>
                </a:solidFill>
                <a:effectLst/>
                <a:latin typeface="Maven Pro" panose="020B0604020202020204" charset="0"/>
                <a:sym typeface="Arial"/>
              </a:rPr>
              <a:t> </a:t>
            </a:r>
            <a:r>
              <a:rPr lang="en-US" sz="1100" b="0" i="0" u="none" strike="noStrike" cap="none" err="1">
                <a:solidFill>
                  <a:schemeClr val="tx1">
                    <a:lumMod val="50000"/>
                  </a:schemeClr>
                </a:solidFill>
                <a:effectLst/>
                <a:latin typeface="Maven Pro" panose="020B0604020202020204" charset="0"/>
                <a:sym typeface="Arial"/>
              </a:rPr>
              <a:t>vân</a:t>
            </a:r>
            <a:r>
              <a:rPr lang="en-US" sz="1100" b="0" i="0" u="none" strike="noStrike" cap="none">
                <a:solidFill>
                  <a:schemeClr val="tx1">
                    <a:lumMod val="50000"/>
                  </a:schemeClr>
                </a:solidFill>
                <a:effectLst/>
                <a:latin typeface="Maven Pro" panose="020B0604020202020204" charset="0"/>
                <a:sym typeface="Arial"/>
              </a:rPr>
              <a:t> </a:t>
            </a:r>
            <a:r>
              <a:rPr lang="en-US" sz="1100" b="0" i="0" u="none" strike="noStrike" cap="none" err="1">
                <a:solidFill>
                  <a:schemeClr val="tx1">
                    <a:lumMod val="50000"/>
                  </a:schemeClr>
                </a:solidFill>
                <a:effectLst/>
                <a:latin typeface="Maven Pro" panose="020B0604020202020204" charset="0"/>
                <a:sym typeface="Arial"/>
              </a:rPr>
              <a:t>tay</a:t>
            </a:r>
            <a:r>
              <a:rPr lang="en-US" sz="1100" b="0" i="0" u="none" strike="noStrike" cap="none">
                <a:solidFill>
                  <a:schemeClr val="tx1">
                    <a:lumMod val="50000"/>
                  </a:schemeClr>
                </a:solidFill>
                <a:effectLst/>
                <a:latin typeface="Maven Pro" panose="020B0604020202020204" charset="0"/>
                <a:sym typeface="Arial"/>
              </a:rPr>
              <a:t> </a:t>
            </a:r>
            <a:r>
              <a:rPr lang="en-US" sz="1100" b="0" i="0" u="none" strike="noStrike" cap="none" err="1">
                <a:solidFill>
                  <a:schemeClr val="tx1">
                    <a:lumMod val="50000"/>
                  </a:schemeClr>
                </a:solidFill>
                <a:effectLst/>
                <a:latin typeface="Maven Pro" panose="020B0604020202020204" charset="0"/>
                <a:sym typeface="Arial"/>
              </a:rPr>
              <a:t>để</a:t>
            </a:r>
            <a:r>
              <a:rPr lang="en-US" sz="1100" b="0" i="0" u="none" strike="noStrike" cap="none">
                <a:solidFill>
                  <a:schemeClr val="tx1">
                    <a:lumMod val="50000"/>
                  </a:schemeClr>
                </a:solidFill>
                <a:effectLst/>
                <a:latin typeface="Maven Pro" panose="020B0604020202020204" charset="0"/>
                <a:sym typeface="Arial"/>
              </a:rPr>
              <a:t> </a:t>
            </a:r>
            <a:r>
              <a:rPr lang="en-US" sz="1100" b="1" i="0" u="none" strike="noStrike" cap="none" err="1">
                <a:solidFill>
                  <a:schemeClr val="tx1">
                    <a:lumMod val="50000"/>
                  </a:schemeClr>
                </a:solidFill>
                <a:effectLst/>
                <a:latin typeface="Maven Pro" panose="020B0604020202020204" charset="0"/>
                <a:sym typeface="Arial"/>
              </a:rPr>
              <a:t>thực</a:t>
            </a:r>
            <a:r>
              <a:rPr lang="en-US" sz="1100" b="1" i="0" u="none" strike="noStrike" cap="none">
                <a:solidFill>
                  <a:schemeClr val="tx1">
                    <a:lumMod val="50000"/>
                  </a:schemeClr>
                </a:solidFill>
                <a:effectLst/>
                <a:latin typeface="Maven Pro" panose="020B0604020202020204" charset="0"/>
                <a:sym typeface="Arial"/>
              </a:rPr>
              <a:t> </a:t>
            </a:r>
            <a:r>
              <a:rPr lang="en-US" sz="1100" b="1" i="0" u="none" strike="noStrike" cap="none" err="1">
                <a:solidFill>
                  <a:schemeClr val="tx1">
                    <a:lumMod val="50000"/>
                  </a:schemeClr>
                </a:solidFill>
                <a:effectLst/>
                <a:latin typeface="Maven Pro" panose="020B0604020202020204" charset="0"/>
                <a:sym typeface="Arial"/>
              </a:rPr>
              <a:t>thi</a:t>
            </a:r>
            <a:r>
              <a:rPr lang="en-US" sz="1100" b="1" i="0" u="none" strike="noStrike" cap="none">
                <a:solidFill>
                  <a:schemeClr val="tx1">
                    <a:lumMod val="50000"/>
                  </a:schemeClr>
                </a:solidFill>
                <a:effectLst/>
                <a:latin typeface="Maven Pro" panose="020B0604020202020204" charset="0"/>
                <a:sym typeface="Arial"/>
              </a:rPr>
              <a:t> </a:t>
            </a:r>
            <a:r>
              <a:rPr lang="en-US" sz="1100" b="1" i="0" u="none" strike="noStrike" cap="none" err="1">
                <a:solidFill>
                  <a:schemeClr val="tx1">
                    <a:lumMod val="50000"/>
                  </a:schemeClr>
                </a:solidFill>
                <a:effectLst/>
                <a:latin typeface="Maven Pro" panose="020B0604020202020204" charset="0"/>
                <a:sym typeface="Arial"/>
              </a:rPr>
              <a:t>pháp</a:t>
            </a:r>
            <a:r>
              <a:rPr lang="en-US" sz="1100" b="1" i="0" u="none" strike="noStrike" cap="none">
                <a:solidFill>
                  <a:schemeClr val="tx1">
                    <a:lumMod val="50000"/>
                  </a:schemeClr>
                </a:solidFill>
                <a:effectLst/>
                <a:latin typeface="Maven Pro" panose="020B0604020202020204" charset="0"/>
                <a:sym typeface="Arial"/>
              </a:rPr>
              <a:t> </a:t>
            </a:r>
            <a:r>
              <a:rPr lang="en-US" sz="1100" b="1" i="0" u="none" strike="noStrike" cap="none" err="1">
                <a:solidFill>
                  <a:schemeClr val="tx1">
                    <a:lumMod val="50000"/>
                  </a:schemeClr>
                </a:solidFill>
                <a:effectLst/>
                <a:latin typeface="Maven Pro" panose="020B0604020202020204" charset="0"/>
                <a:sym typeface="Arial"/>
              </a:rPr>
              <a:t>luật</a:t>
            </a:r>
            <a:r>
              <a:rPr lang="en-US" sz="1100" b="0" i="0" u="none" strike="noStrike" cap="none">
                <a:solidFill>
                  <a:schemeClr val="tx1">
                    <a:lumMod val="50000"/>
                  </a:schemeClr>
                </a:solidFill>
                <a:effectLst/>
                <a:latin typeface="Maven Pro" panose="020B0604020202020204" charset="0"/>
                <a:sym typeface="Arial"/>
              </a:rPr>
              <a:t> </a:t>
            </a:r>
            <a:r>
              <a:rPr lang="en-US" sz="1100" b="0" i="0" u="none" strike="noStrike" cap="none" err="1">
                <a:solidFill>
                  <a:schemeClr val="tx1">
                    <a:lumMod val="50000"/>
                  </a:schemeClr>
                </a:solidFill>
                <a:effectLst/>
                <a:latin typeface="Maven Pro" panose="020B0604020202020204" charset="0"/>
                <a:sym typeface="Arial"/>
              </a:rPr>
              <a:t>là</a:t>
            </a:r>
            <a:r>
              <a:rPr lang="en-US" sz="1100" b="0" i="0" u="none" strike="noStrike" cap="none">
                <a:solidFill>
                  <a:schemeClr val="tx1">
                    <a:lumMod val="50000"/>
                  </a:schemeClr>
                </a:solidFill>
                <a:effectLst/>
                <a:latin typeface="Maven Pro" panose="020B0604020202020204" charset="0"/>
                <a:sym typeface="Arial"/>
              </a:rPr>
              <a:t> </a:t>
            </a:r>
            <a:r>
              <a:rPr lang="en-US" sz="1100" b="0" i="0" u="none" strike="noStrike" cap="none" err="1">
                <a:solidFill>
                  <a:schemeClr val="tx1">
                    <a:lumMod val="50000"/>
                  </a:schemeClr>
                </a:solidFill>
                <a:effectLst/>
                <a:latin typeface="Maven Pro" panose="020B0604020202020204" charset="0"/>
                <a:sym typeface="Arial"/>
              </a:rPr>
              <a:t>thiết</a:t>
            </a:r>
            <a:r>
              <a:rPr lang="en-US" sz="1100" b="0" i="0" u="none" strike="noStrike" cap="none">
                <a:solidFill>
                  <a:schemeClr val="tx1">
                    <a:lumMod val="50000"/>
                  </a:schemeClr>
                </a:solidFill>
                <a:effectLst/>
                <a:latin typeface="Maven Pro" panose="020B0604020202020204" charset="0"/>
                <a:sym typeface="Arial"/>
              </a:rPr>
              <a:t> </a:t>
            </a:r>
            <a:r>
              <a:rPr lang="en-US" sz="1100" b="0" i="0" u="none" strike="noStrike" cap="none" err="1">
                <a:solidFill>
                  <a:schemeClr val="tx1">
                    <a:lumMod val="50000"/>
                  </a:schemeClr>
                </a:solidFill>
                <a:effectLst/>
                <a:latin typeface="Maven Pro" panose="020B0604020202020204" charset="0"/>
                <a:sym typeface="Arial"/>
              </a:rPr>
              <a:t>yếu</a:t>
            </a:r>
            <a:r>
              <a:rPr lang="en-US" sz="1100" b="0" i="0" u="none" strike="noStrike" cap="none">
                <a:solidFill>
                  <a:schemeClr val="tx1">
                    <a:lumMod val="50000"/>
                  </a:schemeClr>
                </a:solidFill>
                <a:effectLst/>
                <a:latin typeface="Maven Pro" panose="020B0604020202020204" charset="0"/>
                <a:sym typeface="Arial"/>
              </a:rPr>
              <a:t> ở </a:t>
            </a:r>
            <a:r>
              <a:rPr lang="en-US" sz="1100" b="0" i="0" u="none" strike="noStrike" cap="none" err="1">
                <a:solidFill>
                  <a:schemeClr val="tx1">
                    <a:lumMod val="50000"/>
                  </a:schemeClr>
                </a:solidFill>
                <a:effectLst/>
                <a:latin typeface="Maven Pro" panose="020B0604020202020204" charset="0"/>
                <a:sym typeface="Arial"/>
              </a:rPr>
              <a:t>Hoa</a:t>
            </a:r>
            <a:r>
              <a:rPr lang="en-US" sz="1100" b="0" i="0" u="none" strike="noStrike" cap="none">
                <a:solidFill>
                  <a:schemeClr val="tx1">
                    <a:lumMod val="50000"/>
                  </a:schemeClr>
                </a:solidFill>
                <a:effectLst/>
                <a:latin typeface="Maven Pro" panose="020B0604020202020204" charset="0"/>
                <a:sym typeface="Arial"/>
              </a:rPr>
              <a:t> </a:t>
            </a:r>
            <a:r>
              <a:rPr lang="en-US" sz="1100" b="0" i="0" u="none" strike="noStrike" cap="none" err="1">
                <a:solidFill>
                  <a:schemeClr val="tx1">
                    <a:lumMod val="50000"/>
                  </a:schemeClr>
                </a:solidFill>
                <a:effectLst/>
                <a:latin typeface="Maven Pro" panose="020B0604020202020204" charset="0"/>
                <a:sym typeface="Arial"/>
              </a:rPr>
              <a:t>Kỳ</a:t>
            </a:r>
            <a:r>
              <a:rPr lang="en-US" sz="1100" b="0" i="0" u="none" strike="noStrike" cap="none">
                <a:solidFill>
                  <a:schemeClr val="tx1">
                    <a:lumMod val="50000"/>
                  </a:schemeClr>
                </a:solidFill>
                <a:effectLst/>
                <a:latin typeface="Maven Pro" panose="020B060402020202020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vi-VN" b="1"/>
          </a:p>
        </p:txBody>
      </p:sp>
    </p:spTree>
    <p:extLst>
      <p:ext uri="{BB962C8B-B14F-4D97-AF65-F5344CB8AC3E}">
        <p14:creationId xmlns:p14="http://schemas.microsoft.com/office/powerpoint/2010/main" val="946238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Calibri" panose="020F0502020204030204" pitchFamily="34" charset="0"/>
                <a:ea typeface="DengXian" panose="02010600030101010101" pitchFamily="2" charset="-122"/>
                <a:cs typeface="Times New Roman" panose="02020603050405020304" pitchFamily="18" charset="0"/>
              </a:rPr>
              <a:t>Trước đây, trong các ứng dụng thực thi pháp luật, việc thu thập dấu vân tay được thực hiện bằng cách sử dụng “ink-technique”: ngón tay của một người được phết mực đen và ép vào thẻ giấy; thẻ này sau đó được quét bằng cách sử dụng mấy quét giấy thông thường, sau đó tạo ra hình ảnh kỹ thuật số cuối cùng. Quy trình này gọi là quy trình thu thập dấu vân tay ngoại tuyến hay cảm biến ngoại tuyến.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Calibri" panose="020F0502020204030204" pitchFamily="34" charset="0"/>
                <a:ea typeface="DengXian" panose="02010600030101010101" pitchFamily="2" charset="-122"/>
                <a:cs typeface="Times New Roman" panose="02020603050405020304" pitchFamily="18" charset="0"/>
              </a:rPr>
              <a:t>Ngày nay, hầu hết các AFIS dân sự và hình sự đều chấp nhận hình ảnh kỹ thuật số quét trực tiếp bằng máy quét vân tay điện tử. Phương pháp này không còn cần dùng mực như trước nữa, một người chỉ cần đơn giản ấn ngón tay của mình lên bề mặt của máy quét vân tay điện tử. Bộ phận quan trọng nhất của máy quét này là bộ phận cảm biến. </a:t>
            </a:r>
            <a:endParaRPr lang="en-US" b="0" i="0">
              <a:solidFill>
                <a:srgbClr val="333333"/>
              </a:solidFill>
              <a:effectLst/>
              <a:latin typeface="Roboto" panose="02000000000000000000" pitchFamily="2" charset="0"/>
            </a:endParaRPr>
          </a:p>
          <a:p>
            <a:pPr marL="0" lvl="0" indent="0" algn="l" rtl="0">
              <a:spcBef>
                <a:spcPts val="0"/>
              </a:spcBef>
              <a:spcAft>
                <a:spcPts val="0"/>
              </a:spcAft>
              <a:buNone/>
            </a:pPr>
            <a:r>
              <a:rPr lang="vi-VN" b="0" i="0">
                <a:solidFill>
                  <a:srgbClr val="333333"/>
                </a:solidFill>
                <a:effectLst/>
                <a:latin typeface="Roboto" panose="02000000000000000000" pitchFamily="2" charset="0"/>
              </a:rPr>
              <a:t>Cảm biến vây tay là một hệ thống có khả năng chụp và lưu bản in vân tay của người sử dụng một cách nhanh chóng. Các dấu vân tay được lưu lại trong quá trình thiết lập bảo mật sẽ trở thành căn cứ để thiết bị so sánh trong những lần quét dấu vân tay tiếp theo. </a:t>
            </a:r>
            <a:endParaRPr lang="en-US" b="0" i="0">
              <a:solidFill>
                <a:srgbClr val="333333"/>
              </a:solidFill>
              <a:effectLst/>
              <a:latin typeface="Roboto" panose="02000000000000000000" pitchFamily="2" charset="0"/>
            </a:endParaRPr>
          </a:p>
          <a:p>
            <a:pPr algn="l">
              <a:buFont typeface="Arial" panose="020B0604020202020204" pitchFamily="34" charset="0"/>
              <a:buChar char="•"/>
            </a:pPr>
            <a:r>
              <a:rPr lang="en-US" b="0" i="0">
                <a:solidFill>
                  <a:srgbClr val="333333"/>
                </a:solidFill>
                <a:effectLst/>
                <a:latin typeface="Tahoma" panose="020B0604030504040204" pitchFamily="34" charset="0"/>
              </a:rPr>
              <a:t>Điện thoại thông minh Smart Phone</a:t>
            </a:r>
          </a:p>
          <a:p>
            <a:pPr algn="l">
              <a:buFont typeface="Arial" panose="020B0604020202020204" pitchFamily="34" charset="0"/>
              <a:buChar char="•"/>
            </a:pPr>
            <a:r>
              <a:rPr lang="en-US" b="0" i="0">
                <a:solidFill>
                  <a:srgbClr val="333333"/>
                </a:solidFill>
                <a:effectLst/>
                <a:latin typeface="Tahoma" panose="020B0604030504040204" pitchFamily="34" charset="0"/>
              </a:rPr>
              <a:t>Hệ thống </a:t>
            </a:r>
            <a:r>
              <a:rPr lang="en-US" b="1" i="0" u="none" strike="noStrike">
                <a:solidFill>
                  <a:srgbClr val="FF6600"/>
                </a:solidFill>
                <a:effectLst/>
                <a:latin typeface="Tahoma" panose="020B0604030504040204" pitchFamily="34" charset="0"/>
                <a:hlinkClick r:id="rId3"/>
              </a:rPr>
              <a:t>khóa cửa vân tay</a:t>
            </a:r>
            <a:endParaRPr lang="en-US" b="0" i="0">
              <a:solidFill>
                <a:srgbClr val="333333"/>
              </a:solidFill>
              <a:effectLst/>
              <a:latin typeface="Tahoma" panose="020B0604030504040204" pitchFamily="34" charset="0"/>
            </a:endParaRPr>
          </a:p>
          <a:p>
            <a:pPr algn="l">
              <a:buFont typeface="Arial" panose="020B0604020202020204" pitchFamily="34" charset="0"/>
              <a:buChar char="•"/>
            </a:pPr>
            <a:r>
              <a:rPr lang="en-US" b="0" i="0">
                <a:solidFill>
                  <a:srgbClr val="333333"/>
                </a:solidFill>
                <a:effectLst/>
                <a:latin typeface="Tahoma" panose="020B0604030504040204" pitchFamily="34" charset="0"/>
              </a:rPr>
              <a:t>Két sắt an toàn</a:t>
            </a:r>
          </a:p>
          <a:p>
            <a:pPr algn="l">
              <a:buFont typeface="Arial" panose="020B0604020202020204" pitchFamily="34" charset="0"/>
              <a:buChar char="•"/>
            </a:pPr>
            <a:r>
              <a:rPr lang="en-US" b="0" i="0">
                <a:solidFill>
                  <a:srgbClr val="333333"/>
                </a:solidFill>
                <a:effectLst/>
                <a:latin typeface="Tahoma" panose="020B0604030504040204" pitchFamily="34" charset="0"/>
              </a:rPr>
              <a:t>Hệ thống </a:t>
            </a:r>
            <a:r>
              <a:rPr lang="en-US" b="0" i="0" u="none" strike="noStrike">
                <a:solidFill>
                  <a:srgbClr val="E03232"/>
                </a:solidFill>
                <a:effectLst/>
                <a:latin typeface="Tahoma" panose="020B0604030504040204" pitchFamily="34" charset="0"/>
                <a:hlinkClick r:id="rId4"/>
              </a:rPr>
              <a:t>máy chấm công</a:t>
            </a:r>
            <a:endParaRPr lang="en-US" b="0" i="0">
              <a:solidFill>
                <a:srgbClr val="333333"/>
              </a:solidFill>
              <a:effectLst/>
              <a:latin typeface="Tahoma" panose="020B0604030504040204" pitchFamily="34" charset="0"/>
            </a:endParaRPr>
          </a:p>
          <a:p>
            <a:pPr algn="l">
              <a:buFont typeface="Arial" panose="020B0604020202020204" pitchFamily="34" charset="0"/>
              <a:buChar char="•"/>
            </a:pPr>
            <a:r>
              <a:rPr lang="en-US" b="0" i="0">
                <a:solidFill>
                  <a:srgbClr val="333333"/>
                </a:solidFill>
                <a:effectLst/>
                <a:latin typeface="Tahoma" panose="020B0604030504040204" pitchFamily="34" charset="0"/>
              </a:rPr>
              <a:t>Kiểm soát vào ra</a:t>
            </a:r>
          </a:p>
          <a:p>
            <a:pPr algn="l">
              <a:buFont typeface="Arial" panose="020B0604020202020204" pitchFamily="34" charset="0"/>
              <a:buChar char="•"/>
            </a:pPr>
            <a:r>
              <a:rPr lang="en-US" b="0" i="0">
                <a:solidFill>
                  <a:srgbClr val="333333"/>
                </a:solidFill>
                <a:effectLst/>
                <a:latin typeface="Tahoma" panose="020B0604030504040204" pitchFamily="34" charset="0"/>
              </a:rPr>
              <a:t>Ứng dụng an ninh quốc phòng.</a:t>
            </a:r>
          </a:p>
          <a:p>
            <a:pPr algn="l">
              <a:buFont typeface="Arial" panose="020B0604020202020204" pitchFamily="34" charset="0"/>
              <a:buChar char="•"/>
            </a:pPr>
            <a:r>
              <a:rPr lang="en-US" b="0" i="0">
                <a:solidFill>
                  <a:srgbClr val="333333"/>
                </a:solidFill>
                <a:effectLst/>
                <a:latin typeface="Tahoma" panose="020B0604030504040204" pitchFamily="34" charset="0"/>
              </a:rPr>
              <a:t>Ứng dụng trong y tế</a:t>
            </a:r>
          </a:p>
          <a:p>
            <a:pPr marL="0" lvl="0" indent="0" algn="l" rtl="0">
              <a:spcBef>
                <a:spcPts val="0"/>
              </a:spcBef>
              <a:spcAft>
                <a:spcPts val="0"/>
              </a:spcAft>
              <a:buNone/>
            </a:pPr>
            <a:endParaRPr/>
          </a:p>
        </p:txBody>
      </p:sp>
    </p:spTree>
    <p:extLst>
      <p:ext uri="{BB962C8B-B14F-4D97-AF65-F5344CB8AC3E}">
        <p14:creationId xmlns:p14="http://schemas.microsoft.com/office/powerpoint/2010/main" val="1558074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5130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2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sp>
        <p:nvSpPr>
          <p:cNvPr id="106" name="Google Shape;106;p7"/>
          <p:cNvSpPr txBox="1">
            <a:spLocks noGrp="1"/>
          </p:cNvSpPr>
          <p:nvPr>
            <p:ph type="body" idx="1"/>
          </p:nvPr>
        </p:nvSpPr>
        <p:spPr>
          <a:xfrm>
            <a:off x="618306" y="2199025"/>
            <a:ext cx="1905900" cy="1296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7" name="Google Shape;107;p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08" name="Google Shape;108;p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0" name="Google Shape;280;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1" name="Google Shape;281;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2" name="Google Shape;282;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3" name="Google Shape;283;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5" r:id="rId4"/>
    <p:sldLayoutId id="2147483659" r:id="rId5"/>
    <p:sldLayoutId id="2147483660" r:id="rId6"/>
    <p:sldLayoutId id="2147483663" r:id="rId7"/>
    <p:sldLayoutId id="2147483665" r:id="rId8"/>
    <p:sldLayoutId id="2147483666" r:id="rId9"/>
    <p:sldLayoutId id="2147483667"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26"/>
        <p:cNvGrpSpPr/>
        <p:nvPr/>
      </p:nvGrpSpPr>
      <p:grpSpPr>
        <a:xfrm>
          <a:off x="0" y="0"/>
          <a:ext cx="0" cy="0"/>
          <a:chOff x="0" y="0"/>
          <a:chExt cx="0" cy="0"/>
        </a:xfrm>
      </p:grpSpPr>
      <p:sp>
        <p:nvSpPr>
          <p:cNvPr id="427" name="Google Shape;427;p2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28" name="Google Shape;428;p2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slide" Target="slide35.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s>
</file>

<file path=ppt/slides/_rels/slide42.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hyperlink" Target="https://www.konsyse.com/articles/fingerprint-scanners-101-capacitive-vs-optical-vs-ultrasonic/" TargetMode="External"/><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786"/>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8C21C06F-4FA8-4B2C-A477-189A8C0D0B37}"/>
              </a:ext>
            </a:extLst>
          </p:cNvPr>
          <p:cNvCxnSpPr>
            <a:cxnSpLocks/>
          </p:cNvCxnSpPr>
          <p:nvPr/>
        </p:nvCxnSpPr>
        <p:spPr>
          <a:xfrm>
            <a:off x="800661" y="3690902"/>
            <a:ext cx="4030419" cy="0"/>
          </a:xfrm>
          <a:prstGeom prst="line">
            <a:avLst/>
          </a:prstGeom>
          <a:ln/>
        </p:spPr>
        <p:style>
          <a:lnRef idx="2">
            <a:schemeClr val="accent5"/>
          </a:lnRef>
          <a:fillRef idx="0">
            <a:schemeClr val="accent5"/>
          </a:fillRef>
          <a:effectRef idx="1">
            <a:schemeClr val="accent5"/>
          </a:effectRef>
          <a:fontRef idx="minor">
            <a:schemeClr val="tx1"/>
          </a:fontRef>
        </p:style>
      </p:cxnSp>
      <p:sp>
        <p:nvSpPr>
          <p:cNvPr id="15" name="TextBox 14">
            <a:extLst>
              <a:ext uri="{FF2B5EF4-FFF2-40B4-BE49-F238E27FC236}">
                <a16:creationId xmlns:a16="http://schemas.microsoft.com/office/drawing/2014/main" id="{C193E4E3-010B-491F-94C2-B5175CF8A680}"/>
              </a:ext>
            </a:extLst>
          </p:cNvPr>
          <p:cNvSpPr txBox="1"/>
          <p:nvPr/>
        </p:nvSpPr>
        <p:spPr>
          <a:xfrm>
            <a:off x="780953" y="3823335"/>
            <a:ext cx="3224444" cy="887102"/>
          </a:xfrm>
          <a:prstGeom prst="rect">
            <a:avLst/>
          </a:prstGeom>
          <a:noFill/>
        </p:spPr>
        <p:txBody>
          <a:bodyPr wrap="square" rtlCol="0">
            <a:spAutoFit/>
          </a:bodyPr>
          <a:lstStyle/>
          <a:p>
            <a:pPr>
              <a:lnSpc>
                <a:spcPct val="150000"/>
              </a:lnSpc>
            </a:pPr>
            <a:r>
              <a:rPr lang="en-US" sz="1200" b="1">
                <a:solidFill>
                  <a:schemeClr val="bg2">
                    <a:lumMod val="20000"/>
                    <a:lumOff val="80000"/>
                  </a:schemeClr>
                </a:solidFill>
                <a:latin typeface="Maven Pro" panose="020B0604020202020204" charset="0"/>
              </a:rPr>
              <a:t>18120097 – Đinh Hữu Phúc Trung</a:t>
            </a:r>
          </a:p>
          <a:p>
            <a:pPr>
              <a:lnSpc>
                <a:spcPct val="150000"/>
              </a:lnSpc>
            </a:pPr>
            <a:r>
              <a:rPr lang="en-US" sz="1200" b="1">
                <a:solidFill>
                  <a:schemeClr val="bg2">
                    <a:lumMod val="20000"/>
                    <a:lumOff val="80000"/>
                  </a:schemeClr>
                </a:solidFill>
                <a:latin typeface="Maven Pro" panose="020B0604020202020204" charset="0"/>
              </a:rPr>
              <a:t>18120359 – </a:t>
            </a:r>
            <a:r>
              <a:rPr lang="en-US" sz="1200" b="1" err="1">
                <a:solidFill>
                  <a:schemeClr val="bg2">
                    <a:lumMod val="20000"/>
                    <a:lumOff val="80000"/>
                  </a:schemeClr>
                </a:solidFill>
                <a:latin typeface="Maven Pro" panose="020B0604020202020204" charset="0"/>
              </a:rPr>
              <a:t>Nguyễn</a:t>
            </a:r>
            <a:r>
              <a:rPr lang="en-US" sz="1200" b="1">
                <a:solidFill>
                  <a:schemeClr val="bg2">
                    <a:lumMod val="20000"/>
                    <a:lumOff val="80000"/>
                  </a:schemeClr>
                </a:solidFill>
                <a:latin typeface="Maven Pro" panose="020B0604020202020204" charset="0"/>
              </a:rPr>
              <a:t> </a:t>
            </a:r>
            <a:r>
              <a:rPr lang="en-US" sz="1200" b="1" err="1">
                <a:solidFill>
                  <a:schemeClr val="bg2">
                    <a:lumMod val="20000"/>
                    <a:lumOff val="80000"/>
                  </a:schemeClr>
                </a:solidFill>
                <a:latin typeface="Maven Pro" panose="020B0604020202020204" charset="0"/>
              </a:rPr>
              <a:t>Văn</a:t>
            </a:r>
            <a:r>
              <a:rPr lang="en-US" sz="1200" b="1">
                <a:solidFill>
                  <a:schemeClr val="bg2">
                    <a:lumMod val="20000"/>
                    <a:lumOff val="80000"/>
                  </a:schemeClr>
                </a:solidFill>
                <a:latin typeface="Maven Pro" panose="020B0604020202020204" charset="0"/>
              </a:rPr>
              <a:t> </a:t>
            </a:r>
            <a:r>
              <a:rPr lang="en-US" sz="1200" b="1" err="1">
                <a:solidFill>
                  <a:schemeClr val="bg2">
                    <a:lumMod val="20000"/>
                    <a:lumOff val="80000"/>
                  </a:schemeClr>
                </a:solidFill>
                <a:latin typeface="Maven Pro" panose="020B0604020202020204" charset="0"/>
              </a:rPr>
              <a:t>Hậu</a:t>
            </a:r>
            <a:endParaRPr lang="en-US" sz="1200" b="1">
              <a:solidFill>
                <a:schemeClr val="bg2">
                  <a:lumMod val="20000"/>
                  <a:lumOff val="80000"/>
                </a:schemeClr>
              </a:solidFill>
              <a:latin typeface="Maven Pro" panose="020B0604020202020204" charset="0"/>
            </a:endParaRPr>
          </a:p>
          <a:p>
            <a:pPr>
              <a:lnSpc>
                <a:spcPct val="150000"/>
              </a:lnSpc>
            </a:pPr>
            <a:r>
              <a:rPr lang="en-US" sz="1200" b="1">
                <a:solidFill>
                  <a:schemeClr val="bg2">
                    <a:lumMod val="20000"/>
                    <a:lumOff val="80000"/>
                  </a:schemeClr>
                </a:solidFill>
                <a:latin typeface="Maven Pro" panose="020B0604020202020204" charset="0"/>
              </a:rPr>
              <a:t>18120649 – </a:t>
            </a:r>
            <a:r>
              <a:rPr lang="en-US" sz="1200" b="1" err="1">
                <a:solidFill>
                  <a:schemeClr val="bg2">
                    <a:lumMod val="20000"/>
                    <a:lumOff val="80000"/>
                  </a:schemeClr>
                </a:solidFill>
                <a:latin typeface="Maven Pro" panose="020B0604020202020204" charset="0"/>
              </a:rPr>
              <a:t>Nguyễn</a:t>
            </a:r>
            <a:r>
              <a:rPr lang="en-US" sz="1200" b="1">
                <a:solidFill>
                  <a:schemeClr val="bg2">
                    <a:lumMod val="20000"/>
                    <a:lumOff val="80000"/>
                  </a:schemeClr>
                </a:solidFill>
                <a:latin typeface="Maven Pro" panose="020B0604020202020204" charset="0"/>
              </a:rPr>
              <a:t> </a:t>
            </a:r>
            <a:r>
              <a:rPr lang="en-US" sz="1200" b="1" err="1">
                <a:solidFill>
                  <a:schemeClr val="bg2">
                    <a:lumMod val="20000"/>
                    <a:lumOff val="80000"/>
                  </a:schemeClr>
                </a:solidFill>
                <a:latin typeface="Maven Pro" panose="020B0604020202020204" charset="0"/>
              </a:rPr>
              <a:t>Phạm</a:t>
            </a:r>
            <a:r>
              <a:rPr lang="en-US" sz="1200" b="1">
                <a:solidFill>
                  <a:schemeClr val="bg2">
                    <a:lumMod val="20000"/>
                    <a:lumOff val="80000"/>
                  </a:schemeClr>
                </a:solidFill>
                <a:latin typeface="Maven Pro" panose="020B0604020202020204" charset="0"/>
              </a:rPr>
              <a:t> Phúc Việt</a:t>
            </a:r>
          </a:p>
        </p:txBody>
      </p:sp>
      <p:sp>
        <p:nvSpPr>
          <p:cNvPr id="16" name="Google Shape;434;p25">
            <a:extLst>
              <a:ext uri="{FF2B5EF4-FFF2-40B4-BE49-F238E27FC236}">
                <a16:creationId xmlns:a16="http://schemas.microsoft.com/office/drawing/2014/main" id="{664B61DB-017F-4CA0-B42D-B6139079DCC4}"/>
              </a:ext>
            </a:extLst>
          </p:cNvPr>
          <p:cNvSpPr txBox="1">
            <a:spLocks/>
          </p:cNvSpPr>
          <p:nvPr/>
        </p:nvSpPr>
        <p:spPr>
          <a:xfrm>
            <a:off x="807438" y="834867"/>
            <a:ext cx="3982038" cy="433854"/>
          </a:xfrm>
          <a:prstGeom prst="rect">
            <a:avLst/>
          </a:prstGeom>
          <a:noFill/>
          <a:ln>
            <a:solidFill>
              <a:schemeClr val="accent5">
                <a:lumMod val="60000"/>
                <a:lumOff val="40000"/>
              </a:schemeClr>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en-US" sz="1800">
                <a:ln>
                  <a:solidFill>
                    <a:schemeClr val="bg1"/>
                  </a:solidFill>
                </a:ln>
                <a:solidFill>
                  <a:schemeClr val="bg1"/>
                </a:solidFill>
                <a:latin typeface="Maven Pro" panose="020B0604020202020204" charset="0"/>
              </a:rPr>
              <a:t>SEMINAR NHẬN DẠNG</a:t>
            </a:r>
          </a:p>
        </p:txBody>
      </p:sp>
      <p:sp>
        <p:nvSpPr>
          <p:cNvPr id="18" name="TextBox 17">
            <a:extLst>
              <a:ext uri="{FF2B5EF4-FFF2-40B4-BE49-F238E27FC236}">
                <a16:creationId xmlns:a16="http://schemas.microsoft.com/office/drawing/2014/main" id="{CD9C4AFA-FAF4-4E01-B53E-C19DCFBE13DF}"/>
              </a:ext>
            </a:extLst>
          </p:cNvPr>
          <p:cNvSpPr txBox="1"/>
          <p:nvPr/>
        </p:nvSpPr>
        <p:spPr>
          <a:xfrm>
            <a:off x="22860" y="22860"/>
            <a:ext cx="5272597" cy="461665"/>
          </a:xfrm>
          <a:prstGeom prst="rect">
            <a:avLst/>
          </a:prstGeom>
          <a:noFill/>
        </p:spPr>
        <p:txBody>
          <a:bodyPr wrap="none" rtlCol="0">
            <a:spAutoFit/>
          </a:bodyPr>
          <a:lstStyle/>
          <a:p>
            <a:r>
              <a:rPr lang="en-US" sz="1200" b="1">
                <a:solidFill>
                  <a:schemeClr val="bg1"/>
                </a:solidFill>
              </a:rPr>
              <a:t>Giảng viên lý thuyết: </a:t>
            </a:r>
            <a:r>
              <a:rPr lang="en-US" sz="1200">
                <a:solidFill>
                  <a:schemeClr val="bg1"/>
                </a:solidFill>
              </a:rPr>
              <a:t>Lê Hoàng Thái</a:t>
            </a:r>
          </a:p>
          <a:p>
            <a:r>
              <a:rPr lang="en-US" sz="1200" b="1">
                <a:solidFill>
                  <a:schemeClr val="bg1"/>
                </a:solidFill>
              </a:rPr>
              <a:t>Giảng viên hướng dẫn thực hành: </a:t>
            </a:r>
            <a:r>
              <a:rPr lang="en-US" sz="1200">
                <a:solidFill>
                  <a:schemeClr val="bg1"/>
                </a:solidFill>
              </a:rPr>
              <a:t>Nguyễn Ngọc Thảo, Lê Thanh Phong</a:t>
            </a:r>
            <a:endParaRPr lang="en-US" sz="1200" b="1">
              <a:solidFill>
                <a:schemeClr val="bg1"/>
              </a:solidFill>
            </a:endParaRPr>
          </a:p>
        </p:txBody>
      </p:sp>
      <p:sp>
        <p:nvSpPr>
          <p:cNvPr id="17" name="Google Shape;435;p25">
            <a:extLst>
              <a:ext uri="{FF2B5EF4-FFF2-40B4-BE49-F238E27FC236}">
                <a16:creationId xmlns:a16="http://schemas.microsoft.com/office/drawing/2014/main" id="{11A0D82B-D764-4FE5-AEB4-B1763FBD6BCD}"/>
              </a:ext>
            </a:extLst>
          </p:cNvPr>
          <p:cNvSpPr txBox="1">
            <a:spLocks/>
          </p:cNvSpPr>
          <p:nvPr/>
        </p:nvSpPr>
        <p:spPr>
          <a:xfrm>
            <a:off x="1001851" y="1509128"/>
            <a:ext cx="3787625" cy="179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fontAlgn="base"/>
            <a:r>
              <a:rPr lang="en-US" sz="5200">
                <a:solidFill>
                  <a:schemeClr val="accent5">
                    <a:lumMod val="60000"/>
                    <a:lumOff val="40000"/>
                  </a:schemeClr>
                </a:solidFill>
                <a:latin typeface="Share Tech" panose="020B0604020202020204" charset="0"/>
              </a:rPr>
              <a:t>FINGERPRINT</a:t>
            </a:r>
            <a:r>
              <a:rPr lang="en-US" sz="5200">
                <a:latin typeface="Share Tech" panose="020B0604020202020204" charset="0"/>
              </a:rPr>
              <a:t> </a:t>
            </a:r>
            <a:r>
              <a:rPr lang="en-US" sz="5200">
                <a:solidFill>
                  <a:schemeClr val="bg1"/>
                </a:solidFill>
                <a:latin typeface="Share Tech" panose="020B0604020202020204" charset="0"/>
              </a:rPr>
              <a:t>RECOGNITION</a:t>
            </a:r>
            <a:r>
              <a:rPr lang="en-US">
                <a:latin typeface="Calibri" panose="020F0502020204030204" pitchFamily="34" charset="0"/>
              </a:rPr>
              <a:t>​</a:t>
            </a:r>
            <a:endParaRPr lang="en-US"/>
          </a:p>
        </p:txBody>
      </p:sp>
      <p:pic>
        <p:nvPicPr>
          <p:cNvPr id="4" name="Picture 3">
            <a:extLst>
              <a:ext uri="{FF2B5EF4-FFF2-40B4-BE49-F238E27FC236}">
                <a16:creationId xmlns:a16="http://schemas.microsoft.com/office/drawing/2014/main" id="{EFB7EEAB-1357-4177-942B-1E78EE3278FE}"/>
              </a:ext>
            </a:extLst>
          </p:cNvPr>
          <p:cNvPicPr>
            <a:picLocks noChangeAspect="1"/>
          </p:cNvPicPr>
          <p:nvPr/>
        </p:nvPicPr>
        <p:blipFill>
          <a:blip r:embed="rId3"/>
          <a:stretch>
            <a:fillRect/>
          </a:stretch>
        </p:blipFill>
        <p:spPr>
          <a:xfrm>
            <a:off x="1" y="4220776"/>
            <a:ext cx="579120" cy="899864"/>
          </a:xfrm>
          <a:prstGeom prst="rect">
            <a:avLst/>
          </a:prstGeom>
        </p:spPr>
      </p:pic>
      <p:grpSp>
        <p:nvGrpSpPr>
          <p:cNvPr id="24" name="Google Shape;508;p28">
            <a:extLst>
              <a:ext uri="{FF2B5EF4-FFF2-40B4-BE49-F238E27FC236}">
                <a16:creationId xmlns:a16="http://schemas.microsoft.com/office/drawing/2014/main" id="{F26EF591-9A7A-4B02-A022-47F7995D4E98}"/>
              </a:ext>
            </a:extLst>
          </p:cNvPr>
          <p:cNvGrpSpPr/>
          <p:nvPr/>
        </p:nvGrpSpPr>
        <p:grpSpPr>
          <a:xfrm>
            <a:off x="5451881" y="989482"/>
            <a:ext cx="2851442" cy="3213988"/>
            <a:chOff x="2501950" y="1507050"/>
            <a:chExt cx="2392350" cy="2696525"/>
          </a:xfrm>
        </p:grpSpPr>
        <p:sp>
          <p:nvSpPr>
            <p:cNvPr id="25" name="Google Shape;509;p28">
              <a:extLst>
                <a:ext uri="{FF2B5EF4-FFF2-40B4-BE49-F238E27FC236}">
                  <a16:creationId xmlns:a16="http://schemas.microsoft.com/office/drawing/2014/main" id="{770A7AAA-E07C-4BE8-B5A4-10DECE8A95C3}"/>
                </a:ext>
              </a:extLst>
            </p:cNvPr>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0;p28">
              <a:extLst>
                <a:ext uri="{FF2B5EF4-FFF2-40B4-BE49-F238E27FC236}">
                  <a16:creationId xmlns:a16="http://schemas.microsoft.com/office/drawing/2014/main" id="{B8158B1D-BA90-4BA4-BE77-FFE0BC299F9F}"/>
                </a:ext>
              </a:extLst>
            </p:cNvPr>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1;p28">
              <a:extLst>
                <a:ext uri="{FF2B5EF4-FFF2-40B4-BE49-F238E27FC236}">
                  <a16:creationId xmlns:a16="http://schemas.microsoft.com/office/drawing/2014/main" id="{9ECDD99E-C0B6-4FAC-BA67-7338B1F94547}"/>
                </a:ext>
              </a:extLst>
            </p:cNvPr>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2;p28">
              <a:extLst>
                <a:ext uri="{FF2B5EF4-FFF2-40B4-BE49-F238E27FC236}">
                  <a16:creationId xmlns:a16="http://schemas.microsoft.com/office/drawing/2014/main" id="{92DB5BED-D8BD-4402-8F25-105B1146115E}"/>
                </a:ext>
              </a:extLst>
            </p:cNvPr>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3;p28">
              <a:extLst>
                <a:ext uri="{FF2B5EF4-FFF2-40B4-BE49-F238E27FC236}">
                  <a16:creationId xmlns:a16="http://schemas.microsoft.com/office/drawing/2014/main" id="{DD429E2E-BC36-4C67-944E-DEE8397C4503}"/>
                </a:ext>
              </a:extLst>
            </p:cNvPr>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4;p28">
              <a:extLst>
                <a:ext uri="{FF2B5EF4-FFF2-40B4-BE49-F238E27FC236}">
                  <a16:creationId xmlns:a16="http://schemas.microsoft.com/office/drawing/2014/main" id="{6432EB78-8F16-4B21-A56B-CC666942D493}"/>
                </a:ext>
              </a:extLst>
            </p:cNvPr>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5;p28">
              <a:extLst>
                <a:ext uri="{FF2B5EF4-FFF2-40B4-BE49-F238E27FC236}">
                  <a16:creationId xmlns:a16="http://schemas.microsoft.com/office/drawing/2014/main" id="{3FF0786E-F328-412E-A06F-84D3F0FD6C2F}"/>
                </a:ext>
              </a:extLst>
            </p:cNvPr>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16;p28">
              <a:extLst>
                <a:ext uri="{FF2B5EF4-FFF2-40B4-BE49-F238E27FC236}">
                  <a16:creationId xmlns:a16="http://schemas.microsoft.com/office/drawing/2014/main" id="{E1C55097-F345-464B-BE91-98D2051EB485}"/>
                </a:ext>
              </a:extLst>
            </p:cNvPr>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17;p28">
              <a:extLst>
                <a:ext uri="{FF2B5EF4-FFF2-40B4-BE49-F238E27FC236}">
                  <a16:creationId xmlns:a16="http://schemas.microsoft.com/office/drawing/2014/main" id="{50A9E89E-F634-4C23-AC66-693BFC30A78D}"/>
                </a:ext>
              </a:extLst>
            </p:cNvPr>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8;p28">
              <a:extLst>
                <a:ext uri="{FF2B5EF4-FFF2-40B4-BE49-F238E27FC236}">
                  <a16:creationId xmlns:a16="http://schemas.microsoft.com/office/drawing/2014/main" id="{3DBE8F20-8D90-42C1-8B2A-A540C47338CC}"/>
                </a:ext>
              </a:extLst>
            </p:cNvPr>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9;p28">
              <a:extLst>
                <a:ext uri="{FF2B5EF4-FFF2-40B4-BE49-F238E27FC236}">
                  <a16:creationId xmlns:a16="http://schemas.microsoft.com/office/drawing/2014/main" id="{0C9DA8D9-9F65-4D8F-9DA2-2B873D79AF86}"/>
                </a:ext>
              </a:extLst>
            </p:cNvPr>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20;p28">
              <a:extLst>
                <a:ext uri="{FF2B5EF4-FFF2-40B4-BE49-F238E27FC236}">
                  <a16:creationId xmlns:a16="http://schemas.microsoft.com/office/drawing/2014/main" id="{DDD0801D-4C6E-40E5-8F37-9FCCC71BB316}"/>
                </a:ext>
              </a:extLst>
            </p:cNvPr>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21;p28">
              <a:extLst>
                <a:ext uri="{FF2B5EF4-FFF2-40B4-BE49-F238E27FC236}">
                  <a16:creationId xmlns:a16="http://schemas.microsoft.com/office/drawing/2014/main" id="{D4075B61-BDEC-4918-A597-5EEE6B6FDFAF}"/>
                </a:ext>
              </a:extLst>
            </p:cNvPr>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22;p28">
              <a:extLst>
                <a:ext uri="{FF2B5EF4-FFF2-40B4-BE49-F238E27FC236}">
                  <a16:creationId xmlns:a16="http://schemas.microsoft.com/office/drawing/2014/main" id="{06BCE665-4C88-42DA-96DC-B51B2EB93554}"/>
                </a:ext>
              </a:extLst>
            </p:cNvPr>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23;p28">
              <a:extLst>
                <a:ext uri="{FF2B5EF4-FFF2-40B4-BE49-F238E27FC236}">
                  <a16:creationId xmlns:a16="http://schemas.microsoft.com/office/drawing/2014/main" id="{E99714BA-B866-42DA-B710-B73A7B95F870}"/>
                </a:ext>
              </a:extLst>
            </p:cNvPr>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24;p28">
              <a:extLst>
                <a:ext uri="{FF2B5EF4-FFF2-40B4-BE49-F238E27FC236}">
                  <a16:creationId xmlns:a16="http://schemas.microsoft.com/office/drawing/2014/main" id="{ADEC3188-458A-4925-B014-DCFBE3CC93CB}"/>
                </a:ext>
              </a:extLst>
            </p:cNvPr>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25;p28">
              <a:extLst>
                <a:ext uri="{FF2B5EF4-FFF2-40B4-BE49-F238E27FC236}">
                  <a16:creationId xmlns:a16="http://schemas.microsoft.com/office/drawing/2014/main" id="{39E5A407-49D5-4375-A69D-8FDDC675BFFB}"/>
                </a:ext>
              </a:extLst>
            </p:cNvPr>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6;p28">
              <a:extLst>
                <a:ext uri="{FF2B5EF4-FFF2-40B4-BE49-F238E27FC236}">
                  <a16:creationId xmlns:a16="http://schemas.microsoft.com/office/drawing/2014/main" id="{EBCF339F-3286-4DBD-BAC3-9B675256BC94}"/>
                </a:ext>
              </a:extLst>
            </p:cNvPr>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7;p28">
              <a:extLst>
                <a:ext uri="{FF2B5EF4-FFF2-40B4-BE49-F238E27FC236}">
                  <a16:creationId xmlns:a16="http://schemas.microsoft.com/office/drawing/2014/main" id="{9DB3E86A-D14E-403B-BD3C-9E515B0F354B}"/>
                </a:ext>
              </a:extLst>
            </p:cNvPr>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528;p28">
            <a:extLst>
              <a:ext uri="{FF2B5EF4-FFF2-40B4-BE49-F238E27FC236}">
                <a16:creationId xmlns:a16="http://schemas.microsoft.com/office/drawing/2014/main" id="{5AAAD1C1-49C7-436C-A47B-2C2358AC97C7}"/>
              </a:ext>
            </a:extLst>
          </p:cNvPr>
          <p:cNvGrpSpPr/>
          <p:nvPr/>
        </p:nvGrpSpPr>
        <p:grpSpPr>
          <a:xfrm>
            <a:off x="7707588" y="-415511"/>
            <a:ext cx="2873056" cy="2922300"/>
            <a:chOff x="4987800" y="-64350"/>
            <a:chExt cx="3126962" cy="2922300"/>
          </a:xfrm>
        </p:grpSpPr>
        <p:sp>
          <p:nvSpPr>
            <p:cNvPr id="50" name="Google Shape;529;p28">
              <a:extLst>
                <a:ext uri="{FF2B5EF4-FFF2-40B4-BE49-F238E27FC236}">
                  <a16:creationId xmlns:a16="http://schemas.microsoft.com/office/drawing/2014/main" id="{5BA34426-3B13-4725-A675-7DEE5CA29A2E}"/>
                </a:ext>
              </a:extLst>
            </p:cNvPr>
            <p:cNvSpPr/>
            <p:nvPr/>
          </p:nvSpPr>
          <p:spPr>
            <a:xfrm>
              <a:off x="5621013" y="2852675"/>
              <a:ext cx="2493749"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30;p28">
              <a:extLst>
                <a:ext uri="{FF2B5EF4-FFF2-40B4-BE49-F238E27FC236}">
                  <a16:creationId xmlns:a16="http://schemas.microsoft.com/office/drawing/2014/main" id="{36AF07AD-2EC4-4D6D-9775-7ABD5D10DF9F}"/>
                </a:ext>
              </a:extLst>
            </p:cNvPr>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31;p28">
              <a:extLst>
                <a:ext uri="{FF2B5EF4-FFF2-40B4-BE49-F238E27FC236}">
                  <a16:creationId xmlns:a16="http://schemas.microsoft.com/office/drawing/2014/main" id="{4D589017-3173-435F-8C38-60E1BD578690}"/>
                </a:ext>
              </a:extLst>
            </p:cNvPr>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2;p28">
              <a:extLst>
                <a:ext uri="{FF2B5EF4-FFF2-40B4-BE49-F238E27FC236}">
                  <a16:creationId xmlns:a16="http://schemas.microsoft.com/office/drawing/2014/main" id="{E2839E5F-4218-473F-A319-307A3E8BD48E}"/>
                </a:ext>
              </a:extLst>
            </p:cNvPr>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33;p28">
              <a:extLst>
                <a:ext uri="{FF2B5EF4-FFF2-40B4-BE49-F238E27FC236}">
                  <a16:creationId xmlns:a16="http://schemas.microsoft.com/office/drawing/2014/main" id="{21028BC2-54BC-4CBA-AD4C-71201B24FF8D}"/>
                </a:ext>
              </a:extLst>
            </p:cNvPr>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34;p28">
            <a:extLst>
              <a:ext uri="{FF2B5EF4-FFF2-40B4-BE49-F238E27FC236}">
                <a16:creationId xmlns:a16="http://schemas.microsoft.com/office/drawing/2014/main" id="{D0F721F2-7833-465D-ADD1-F6865F0E6929}"/>
              </a:ext>
            </a:extLst>
          </p:cNvPr>
          <p:cNvGrpSpPr/>
          <p:nvPr/>
        </p:nvGrpSpPr>
        <p:grpSpPr>
          <a:xfrm>
            <a:off x="6216462" y="1368971"/>
            <a:ext cx="1541751" cy="2455003"/>
            <a:chOff x="2160750" y="237575"/>
            <a:chExt cx="3253325" cy="5180425"/>
          </a:xfrm>
        </p:grpSpPr>
        <p:sp>
          <p:nvSpPr>
            <p:cNvPr id="56" name="Google Shape;535;p28">
              <a:extLst>
                <a:ext uri="{FF2B5EF4-FFF2-40B4-BE49-F238E27FC236}">
                  <a16:creationId xmlns:a16="http://schemas.microsoft.com/office/drawing/2014/main" id="{40E9F15D-D20C-458A-94D3-D6E9A46CA072}"/>
                </a:ext>
              </a:extLst>
            </p:cNvPr>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6;p28">
              <a:extLst>
                <a:ext uri="{FF2B5EF4-FFF2-40B4-BE49-F238E27FC236}">
                  <a16:creationId xmlns:a16="http://schemas.microsoft.com/office/drawing/2014/main" id="{9482EE8F-3F1F-4E6D-A7AE-6852C9E17BCA}"/>
                </a:ext>
              </a:extLst>
            </p:cNvPr>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37;p28">
              <a:extLst>
                <a:ext uri="{FF2B5EF4-FFF2-40B4-BE49-F238E27FC236}">
                  <a16:creationId xmlns:a16="http://schemas.microsoft.com/office/drawing/2014/main" id="{D81DFF76-6DEB-463B-8F51-F81067F98CA8}"/>
                </a:ext>
              </a:extLst>
            </p:cNvPr>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38;p28">
              <a:extLst>
                <a:ext uri="{FF2B5EF4-FFF2-40B4-BE49-F238E27FC236}">
                  <a16:creationId xmlns:a16="http://schemas.microsoft.com/office/drawing/2014/main" id="{FEB2D590-0207-447F-B040-AD7D6D705A0A}"/>
                </a:ext>
              </a:extLst>
            </p:cNvPr>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39;p28">
              <a:extLst>
                <a:ext uri="{FF2B5EF4-FFF2-40B4-BE49-F238E27FC236}">
                  <a16:creationId xmlns:a16="http://schemas.microsoft.com/office/drawing/2014/main" id="{36A8E28E-1994-4830-BEC0-8C2C923E18B8}"/>
                </a:ext>
              </a:extLst>
            </p:cNvPr>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40;p28">
              <a:extLst>
                <a:ext uri="{FF2B5EF4-FFF2-40B4-BE49-F238E27FC236}">
                  <a16:creationId xmlns:a16="http://schemas.microsoft.com/office/drawing/2014/main" id="{3C3CDE9D-57B7-4D11-9A8E-6972A34B0975}"/>
                </a:ext>
              </a:extLst>
            </p:cNvPr>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41;p28">
              <a:extLst>
                <a:ext uri="{FF2B5EF4-FFF2-40B4-BE49-F238E27FC236}">
                  <a16:creationId xmlns:a16="http://schemas.microsoft.com/office/drawing/2014/main" id="{F2989EF8-D367-49C1-9ABF-390F0DB669FF}"/>
                </a:ext>
              </a:extLst>
            </p:cNvPr>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42;p28">
              <a:extLst>
                <a:ext uri="{FF2B5EF4-FFF2-40B4-BE49-F238E27FC236}">
                  <a16:creationId xmlns:a16="http://schemas.microsoft.com/office/drawing/2014/main" id="{80C13E97-BA26-4114-87B7-670DA23C3817}"/>
                </a:ext>
              </a:extLst>
            </p:cNvPr>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43;p28">
              <a:extLst>
                <a:ext uri="{FF2B5EF4-FFF2-40B4-BE49-F238E27FC236}">
                  <a16:creationId xmlns:a16="http://schemas.microsoft.com/office/drawing/2014/main" id="{AE39B310-88C8-4D17-A1E4-DD4F1B1BB673}"/>
                </a:ext>
              </a:extLst>
            </p:cNvPr>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44;p28">
              <a:extLst>
                <a:ext uri="{FF2B5EF4-FFF2-40B4-BE49-F238E27FC236}">
                  <a16:creationId xmlns:a16="http://schemas.microsoft.com/office/drawing/2014/main" id="{56070EC4-A3BE-46C9-9319-122073649CDA}"/>
                </a:ext>
              </a:extLst>
            </p:cNvPr>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45;p28">
              <a:extLst>
                <a:ext uri="{FF2B5EF4-FFF2-40B4-BE49-F238E27FC236}">
                  <a16:creationId xmlns:a16="http://schemas.microsoft.com/office/drawing/2014/main" id="{3DB30533-364D-4431-B1D8-F7B26430C043}"/>
                </a:ext>
              </a:extLst>
            </p:cNvPr>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46;p28">
              <a:extLst>
                <a:ext uri="{FF2B5EF4-FFF2-40B4-BE49-F238E27FC236}">
                  <a16:creationId xmlns:a16="http://schemas.microsoft.com/office/drawing/2014/main" id="{A468CD42-3B7F-4530-8770-A85C8C2C965C}"/>
                </a:ext>
              </a:extLst>
            </p:cNvPr>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47;p28">
              <a:extLst>
                <a:ext uri="{FF2B5EF4-FFF2-40B4-BE49-F238E27FC236}">
                  <a16:creationId xmlns:a16="http://schemas.microsoft.com/office/drawing/2014/main" id="{DD4E811E-5722-4D2C-990B-CBD360FC1974}"/>
                </a:ext>
              </a:extLst>
            </p:cNvPr>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48;p28">
              <a:extLst>
                <a:ext uri="{FF2B5EF4-FFF2-40B4-BE49-F238E27FC236}">
                  <a16:creationId xmlns:a16="http://schemas.microsoft.com/office/drawing/2014/main" id="{C5111228-7D43-4436-8417-A582862D42F9}"/>
                </a:ext>
              </a:extLst>
            </p:cNvPr>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49;p28">
              <a:extLst>
                <a:ext uri="{FF2B5EF4-FFF2-40B4-BE49-F238E27FC236}">
                  <a16:creationId xmlns:a16="http://schemas.microsoft.com/office/drawing/2014/main" id="{EF1B0B21-DE7A-44D7-9DE6-5F5631BA8F26}"/>
                </a:ext>
              </a:extLst>
            </p:cNvPr>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50;p28">
              <a:extLst>
                <a:ext uri="{FF2B5EF4-FFF2-40B4-BE49-F238E27FC236}">
                  <a16:creationId xmlns:a16="http://schemas.microsoft.com/office/drawing/2014/main" id="{D54C1993-4213-4D28-AF75-EDEE49DA19AD}"/>
                </a:ext>
              </a:extLst>
            </p:cNvPr>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51;p28">
              <a:extLst>
                <a:ext uri="{FF2B5EF4-FFF2-40B4-BE49-F238E27FC236}">
                  <a16:creationId xmlns:a16="http://schemas.microsoft.com/office/drawing/2014/main" id="{FC01CCDC-B94F-44B8-9979-11B2D5DEAAB4}"/>
                </a:ext>
              </a:extLst>
            </p:cNvPr>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52;p28">
              <a:extLst>
                <a:ext uri="{FF2B5EF4-FFF2-40B4-BE49-F238E27FC236}">
                  <a16:creationId xmlns:a16="http://schemas.microsoft.com/office/drawing/2014/main" id="{6BA6D21B-0341-4398-BA91-1F543A6A03CE}"/>
                </a:ext>
              </a:extLst>
            </p:cNvPr>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53;p28">
              <a:extLst>
                <a:ext uri="{FF2B5EF4-FFF2-40B4-BE49-F238E27FC236}">
                  <a16:creationId xmlns:a16="http://schemas.microsoft.com/office/drawing/2014/main" id="{56074722-BE5E-47F8-9614-036DB1CE0AB5}"/>
                </a:ext>
              </a:extLst>
            </p:cNvPr>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54;p28">
              <a:extLst>
                <a:ext uri="{FF2B5EF4-FFF2-40B4-BE49-F238E27FC236}">
                  <a16:creationId xmlns:a16="http://schemas.microsoft.com/office/drawing/2014/main" id="{49D744FA-AF68-400F-84CF-0B030B68B060}"/>
                </a:ext>
              </a:extLst>
            </p:cNvPr>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55;p28">
              <a:extLst>
                <a:ext uri="{FF2B5EF4-FFF2-40B4-BE49-F238E27FC236}">
                  <a16:creationId xmlns:a16="http://schemas.microsoft.com/office/drawing/2014/main" id="{4B1D9C27-7900-45EB-88ED-F6BB2873A56C}"/>
                </a:ext>
              </a:extLst>
            </p:cNvPr>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56;p28">
              <a:extLst>
                <a:ext uri="{FF2B5EF4-FFF2-40B4-BE49-F238E27FC236}">
                  <a16:creationId xmlns:a16="http://schemas.microsoft.com/office/drawing/2014/main" id="{6FF957C9-7988-4D80-AF5A-4765B2BDA6F7}"/>
                </a:ext>
              </a:extLst>
            </p:cNvPr>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57;p28">
              <a:extLst>
                <a:ext uri="{FF2B5EF4-FFF2-40B4-BE49-F238E27FC236}">
                  <a16:creationId xmlns:a16="http://schemas.microsoft.com/office/drawing/2014/main" id="{08583002-C8DE-4EB1-BD00-693934C4A5BB}"/>
                </a:ext>
              </a:extLst>
            </p:cNvPr>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58;p28">
              <a:extLst>
                <a:ext uri="{FF2B5EF4-FFF2-40B4-BE49-F238E27FC236}">
                  <a16:creationId xmlns:a16="http://schemas.microsoft.com/office/drawing/2014/main" id="{1C53D774-2DEF-43C9-97F6-83BF1B8B9801}"/>
                </a:ext>
              </a:extLst>
            </p:cNvPr>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59;p28">
              <a:extLst>
                <a:ext uri="{FF2B5EF4-FFF2-40B4-BE49-F238E27FC236}">
                  <a16:creationId xmlns:a16="http://schemas.microsoft.com/office/drawing/2014/main" id="{93D11EE1-130C-453F-990E-EA0B775596AC}"/>
                </a:ext>
              </a:extLst>
            </p:cNvPr>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60;p28">
              <a:extLst>
                <a:ext uri="{FF2B5EF4-FFF2-40B4-BE49-F238E27FC236}">
                  <a16:creationId xmlns:a16="http://schemas.microsoft.com/office/drawing/2014/main" id="{D0D0726C-9FE7-4E58-A1B2-DC58A9667356}"/>
                </a:ext>
              </a:extLst>
            </p:cNvPr>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61;p28">
              <a:extLst>
                <a:ext uri="{FF2B5EF4-FFF2-40B4-BE49-F238E27FC236}">
                  <a16:creationId xmlns:a16="http://schemas.microsoft.com/office/drawing/2014/main" id="{38D14FE1-C756-4925-AECA-1C3F73B6F14A}"/>
                </a:ext>
              </a:extLst>
            </p:cNvPr>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62;p28">
              <a:extLst>
                <a:ext uri="{FF2B5EF4-FFF2-40B4-BE49-F238E27FC236}">
                  <a16:creationId xmlns:a16="http://schemas.microsoft.com/office/drawing/2014/main" id="{F835EC03-24F6-49F7-AB59-4BF0EF2C048A}"/>
                </a:ext>
              </a:extLst>
            </p:cNvPr>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63;p28">
              <a:extLst>
                <a:ext uri="{FF2B5EF4-FFF2-40B4-BE49-F238E27FC236}">
                  <a16:creationId xmlns:a16="http://schemas.microsoft.com/office/drawing/2014/main" id="{C3E3013B-F58C-4F66-B0A8-5F4C00116B02}"/>
                </a:ext>
              </a:extLst>
            </p:cNvPr>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64;p28">
              <a:extLst>
                <a:ext uri="{FF2B5EF4-FFF2-40B4-BE49-F238E27FC236}">
                  <a16:creationId xmlns:a16="http://schemas.microsoft.com/office/drawing/2014/main" id="{E2343C59-352E-40D6-AFB0-4D31E65D6FA2}"/>
                </a:ext>
              </a:extLst>
            </p:cNvPr>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65;p28">
              <a:extLst>
                <a:ext uri="{FF2B5EF4-FFF2-40B4-BE49-F238E27FC236}">
                  <a16:creationId xmlns:a16="http://schemas.microsoft.com/office/drawing/2014/main" id="{81A9483D-24A8-4ED0-8793-F2953FBF90F3}"/>
                </a:ext>
              </a:extLst>
            </p:cNvPr>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66;p28">
              <a:extLst>
                <a:ext uri="{FF2B5EF4-FFF2-40B4-BE49-F238E27FC236}">
                  <a16:creationId xmlns:a16="http://schemas.microsoft.com/office/drawing/2014/main" id="{79D51C0F-BB9B-41C9-B293-D30D4B5E4033}"/>
                </a:ext>
              </a:extLst>
            </p:cNvPr>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2" name="Google Shape;507;p28">
            <a:extLst>
              <a:ext uri="{FF2B5EF4-FFF2-40B4-BE49-F238E27FC236}">
                <a16:creationId xmlns:a16="http://schemas.microsoft.com/office/drawing/2014/main" id="{6BCE1CA5-1AD1-46A0-A451-77E73898A9F6}"/>
              </a:ext>
            </a:extLst>
          </p:cNvPr>
          <p:cNvSpPr txBox="1">
            <a:spLocks noGrp="1"/>
          </p:cNvSpPr>
          <p:nvPr>
            <p:ph type="ctrTitle"/>
          </p:nvPr>
        </p:nvSpPr>
        <p:spPr>
          <a:xfrm>
            <a:off x="618825" y="411675"/>
            <a:ext cx="330309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Bahnschrift SemiLight SemiConde" panose="020B0502040204020203" pitchFamily="34" charset="0"/>
              </a:rPr>
              <a:t>CẢM BIẾN VÂN TAY</a:t>
            </a:r>
            <a:endParaRPr sz="3200">
              <a:latin typeface="Bahnschrift SemiLight SemiConde" panose="020B0502040204020203" pitchFamily="34" charset="0"/>
            </a:endParaRPr>
          </a:p>
        </p:txBody>
      </p:sp>
      <p:graphicFrame>
        <p:nvGraphicFramePr>
          <p:cNvPr id="3" name="Table 3">
            <a:extLst>
              <a:ext uri="{FF2B5EF4-FFF2-40B4-BE49-F238E27FC236}">
                <a16:creationId xmlns:a16="http://schemas.microsoft.com/office/drawing/2014/main" id="{149AA21D-A545-4082-B2F9-A75594D91D36}"/>
              </a:ext>
            </a:extLst>
          </p:cNvPr>
          <p:cNvGraphicFramePr>
            <a:graphicFrameLocks noGrp="1"/>
          </p:cNvGraphicFramePr>
          <p:nvPr>
            <p:extLst>
              <p:ext uri="{D42A27DB-BD31-4B8C-83A1-F6EECF244321}">
                <p14:modId xmlns:p14="http://schemas.microsoft.com/office/powerpoint/2010/main" val="364951463"/>
              </p:ext>
            </p:extLst>
          </p:nvPr>
        </p:nvGraphicFramePr>
        <p:xfrm>
          <a:off x="365602" y="1106563"/>
          <a:ext cx="8455503" cy="3554924"/>
        </p:xfrm>
        <a:graphic>
          <a:graphicData uri="http://schemas.openxmlformats.org/drawingml/2006/table">
            <a:tbl>
              <a:tblPr firstRow="1" bandRow="1">
                <a:tableStyleId>{8FD4443E-F989-4FC4-A0C8-D5A2AF1F390B}</a:tableStyleId>
              </a:tblPr>
              <a:tblGrid>
                <a:gridCol w="2783270">
                  <a:extLst>
                    <a:ext uri="{9D8B030D-6E8A-4147-A177-3AD203B41FA5}">
                      <a16:colId xmlns:a16="http://schemas.microsoft.com/office/drawing/2014/main" val="3410874028"/>
                    </a:ext>
                  </a:extLst>
                </a:gridCol>
                <a:gridCol w="2607486">
                  <a:extLst>
                    <a:ext uri="{9D8B030D-6E8A-4147-A177-3AD203B41FA5}">
                      <a16:colId xmlns:a16="http://schemas.microsoft.com/office/drawing/2014/main" val="3998160843"/>
                    </a:ext>
                  </a:extLst>
                </a:gridCol>
                <a:gridCol w="3064747">
                  <a:extLst>
                    <a:ext uri="{9D8B030D-6E8A-4147-A177-3AD203B41FA5}">
                      <a16:colId xmlns:a16="http://schemas.microsoft.com/office/drawing/2014/main" val="3672093929"/>
                    </a:ext>
                  </a:extLst>
                </a:gridCol>
              </a:tblGrid>
              <a:tr h="0">
                <a:tc>
                  <a:txBody>
                    <a:bodyPr/>
                    <a:lstStyle/>
                    <a:p>
                      <a:pPr algn="ctr"/>
                      <a:r>
                        <a:rPr lang="en-US" sz="1800" b="0">
                          <a:latin typeface="Maven Pro" panose="020B0604020202020204" charset="0"/>
                        </a:rPr>
                        <a:t>Cảm biến quang học</a:t>
                      </a:r>
                      <a:endParaRPr lang="vi-VN" sz="1800" b="0">
                        <a:latin typeface="Maven Pro" panose="020B0604020202020204" charset="0"/>
                      </a:endParaRPr>
                    </a:p>
                  </a:txBody>
                  <a:tcPr>
                    <a:lnL w="12700" cap="flat" cmpd="sng" algn="ctr">
                      <a:no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a:latin typeface="Maven Pro" panose="020B0604020202020204" charset="0"/>
                        </a:rPr>
                        <a:t>Cảm biến điện dung</a:t>
                      </a:r>
                    </a:p>
                  </a:txBody>
                  <a:tcP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800" b="0">
                          <a:latin typeface="Maven Pro" panose="020B0604020202020204" charset="0"/>
                        </a:rPr>
                        <a:t>Cảm biến sóng siêu âm</a:t>
                      </a:r>
                    </a:p>
                  </a:txBody>
                  <a:tcPr>
                    <a:lnL w="12700" cap="flat" cmpd="sng" algn="ctr">
                      <a:solidFill>
                        <a:schemeClr val="tx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37821542"/>
                  </a:ext>
                </a:extLst>
              </a:tr>
              <a:tr h="2181635">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sz="1800">
                        <a:solidFill>
                          <a:schemeClr val="tx1">
                            <a:lumMod val="50000"/>
                          </a:schemeClr>
                        </a:solidFill>
                        <a:latin typeface="Maven Pro" panose="020B0604020202020204" charset="0"/>
                      </a:endParaRPr>
                    </a:p>
                  </a:txBody>
                  <a:tcPr>
                    <a:lnL w="12700" cap="flat" cmpd="sng" algn="ctr">
                      <a:no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solidFill>
                      <a:schemeClr val="bg1"/>
                    </a:solid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sz="1800">
                        <a:solidFill>
                          <a:schemeClr val="tx1">
                            <a:lumMod val="50000"/>
                          </a:schemeClr>
                        </a:solidFill>
                        <a:latin typeface="Maven Pro" panose="020B0604020202020204" charset="0"/>
                      </a:endParaRPr>
                    </a:p>
                  </a:txBody>
                  <a:tcP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solidFill>
                      <a:schemeClr val="bg1"/>
                    </a:solid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sz="1800">
                        <a:solidFill>
                          <a:schemeClr val="tx1">
                            <a:lumMod val="50000"/>
                          </a:schemeClr>
                        </a:solidFill>
                        <a:latin typeface="Maven Pro" panose="020B0604020202020204" charset="0"/>
                      </a:endParaRPr>
                    </a:p>
                  </a:txBody>
                  <a:tcPr>
                    <a:lnL w="12700" cap="flat" cmpd="sng" algn="ctr">
                      <a:solidFill>
                        <a:schemeClr val="tx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79152475"/>
                  </a:ext>
                </a:extLst>
              </a:tr>
              <a:tr h="1007529">
                <a:tc>
                  <a:txBody>
                    <a:bodyPr/>
                    <a:lstStyle/>
                    <a:p>
                      <a:pPr algn="just"/>
                      <a:r>
                        <a:rPr lang="en-US" sz="1800" err="1">
                          <a:solidFill>
                            <a:schemeClr val="tx1">
                              <a:lumMod val="50000"/>
                            </a:schemeClr>
                          </a:solidFill>
                          <a:latin typeface="Maven Pro" panose="020B0604020202020204" charset="0"/>
                        </a:rPr>
                        <a:t>Giá</a:t>
                      </a:r>
                      <a:r>
                        <a:rPr lang="en-US" sz="1800">
                          <a:solidFill>
                            <a:schemeClr val="tx1">
                              <a:lumMod val="50000"/>
                            </a:schemeClr>
                          </a:solidFill>
                          <a:latin typeface="Maven Pro" panose="020B0604020202020204" charset="0"/>
                        </a:rPr>
                        <a:t> thành </a:t>
                      </a:r>
                      <a:r>
                        <a:rPr lang="en-US" sz="1800" err="1">
                          <a:solidFill>
                            <a:schemeClr val="tx1">
                              <a:lumMod val="50000"/>
                            </a:schemeClr>
                          </a:solidFill>
                          <a:latin typeface="Maven Pro" panose="020B0604020202020204" charset="0"/>
                        </a:rPr>
                        <a:t>rẻ</a:t>
                      </a:r>
                      <a:r>
                        <a:rPr lang="en-US" sz="1800">
                          <a:solidFill>
                            <a:schemeClr val="tx1">
                              <a:lumMod val="50000"/>
                            </a:schemeClr>
                          </a:solidFill>
                          <a:latin typeface="Maven Pro" panose="020B0604020202020204" charset="0"/>
                        </a:rPr>
                        <a:t>, t</a:t>
                      </a:r>
                      <a:r>
                        <a:rPr lang="vi-VN" sz="1800">
                          <a:solidFill>
                            <a:schemeClr val="tx1">
                              <a:lumMod val="50000"/>
                            </a:schemeClr>
                          </a:solidFill>
                          <a:latin typeface="Maven Pro" panose="020B0604020202020204" charset="0"/>
                        </a:rPr>
                        <a:t>ư</a:t>
                      </a:r>
                      <a:r>
                        <a:rPr lang="en-US" sz="1800" err="1">
                          <a:solidFill>
                            <a:schemeClr val="tx1">
                              <a:lumMod val="50000"/>
                            </a:schemeClr>
                          </a:solidFill>
                          <a:latin typeface="Maven Pro" panose="020B0604020202020204" charset="0"/>
                        </a:rPr>
                        <a:t>ơng</a:t>
                      </a:r>
                      <a:r>
                        <a:rPr lang="en-US" sz="1800">
                          <a:solidFill>
                            <a:schemeClr val="tx1">
                              <a:lumMod val="50000"/>
                            </a:schemeClr>
                          </a:solidFill>
                          <a:latin typeface="Maven Pro" panose="020B0604020202020204" charset="0"/>
                        </a:rPr>
                        <a:t> </a:t>
                      </a:r>
                      <a:r>
                        <a:rPr lang="en-US" sz="1800" err="1">
                          <a:solidFill>
                            <a:schemeClr val="tx1">
                              <a:lumMod val="50000"/>
                            </a:schemeClr>
                          </a:solidFill>
                          <a:latin typeface="Maven Pro" panose="020B0604020202020204" charset="0"/>
                        </a:rPr>
                        <a:t>đối</a:t>
                      </a:r>
                      <a:r>
                        <a:rPr lang="en-US" sz="1800">
                          <a:solidFill>
                            <a:schemeClr val="tx1">
                              <a:lumMod val="50000"/>
                            </a:schemeClr>
                          </a:solidFill>
                          <a:latin typeface="Maven Pro" panose="020B0604020202020204" charset="0"/>
                        </a:rPr>
                        <a:t> </a:t>
                      </a:r>
                      <a:r>
                        <a:rPr lang="en-US" sz="1800" err="1">
                          <a:solidFill>
                            <a:schemeClr val="tx1">
                              <a:lumMod val="50000"/>
                            </a:schemeClr>
                          </a:solidFill>
                          <a:latin typeface="Maven Pro" panose="020B0604020202020204" charset="0"/>
                        </a:rPr>
                        <a:t>nhỏ</a:t>
                      </a:r>
                      <a:r>
                        <a:rPr lang="en-US" sz="1800">
                          <a:solidFill>
                            <a:schemeClr val="tx1">
                              <a:lumMod val="50000"/>
                            </a:schemeClr>
                          </a:solidFill>
                          <a:latin typeface="Maven Pro" panose="020B0604020202020204" charset="0"/>
                        </a:rPr>
                        <a:t> </a:t>
                      </a:r>
                      <a:r>
                        <a:rPr lang="en-US" sz="1800" err="1">
                          <a:solidFill>
                            <a:schemeClr val="tx1">
                              <a:lumMod val="50000"/>
                            </a:schemeClr>
                          </a:solidFill>
                          <a:latin typeface="Maven Pro" panose="020B0604020202020204" charset="0"/>
                        </a:rPr>
                        <a:t>gọn</a:t>
                      </a:r>
                      <a:r>
                        <a:rPr lang="en-US" sz="1800">
                          <a:solidFill>
                            <a:schemeClr val="tx1">
                              <a:lumMod val="50000"/>
                            </a:schemeClr>
                          </a:solidFill>
                          <a:latin typeface="Maven Pro" panose="020B0604020202020204" charset="0"/>
                        </a:rPr>
                        <a:t>, </a:t>
                      </a:r>
                      <a:r>
                        <a:rPr lang="en-US" sz="1800" err="1">
                          <a:solidFill>
                            <a:schemeClr val="tx1">
                              <a:lumMod val="50000"/>
                            </a:schemeClr>
                          </a:solidFill>
                          <a:latin typeface="Maven Pro" panose="020B0604020202020204" charset="0"/>
                        </a:rPr>
                        <a:t>tốc</a:t>
                      </a:r>
                      <a:r>
                        <a:rPr lang="en-US" sz="1800">
                          <a:solidFill>
                            <a:schemeClr val="tx1">
                              <a:lumMod val="50000"/>
                            </a:schemeClr>
                          </a:solidFill>
                          <a:latin typeface="Maven Pro" panose="020B0604020202020204" charset="0"/>
                        </a:rPr>
                        <a:t> </a:t>
                      </a:r>
                      <a:r>
                        <a:rPr lang="en-US" sz="1800" err="1">
                          <a:solidFill>
                            <a:schemeClr val="tx1">
                              <a:lumMod val="50000"/>
                            </a:schemeClr>
                          </a:solidFill>
                          <a:latin typeface="Maven Pro" panose="020B0604020202020204" charset="0"/>
                        </a:rPr>
                        <a:t>độ</a:t>
                      </a:r>
                      <a:r>
                        <a:rPr lang="en-US" sz="1800">
                          <a:solidFill>
                            <a:schemeClr val="tx1">
                              <a:lumMod val="50000"/>
                            </a:schemeClr>
                          </a:solidFill>
                          <a:latin typeface="Maven Pro" panose="020B0604020202020204" charset="0"/>
                        </a:rPr>
                        <a:t> </a:t>
                      </a:r>
                      <a:r>
                        <a:rPr lang="en-US" sz="1800" err="1">
                          <a:solidFill>
                            <a:schemeClr val="tx1">
                              <a:lumMod val="50000"/>
                            </a:schemeClr>
                          </a:solidFill>
                          <a:latin typeface="Maven Pro" panose="020B0604020202020204" charset="0"/>
                        </a:rPr>
                        <a:t>quét</a:t>
                      </a:r>
                      <a:r>
                        <a:rPr lang="en-US" sz="1800">
                          <a:solidFill>
                            <a:schemeClr val="tx1">
                              <a:lumMod val="50000"/>
                            </a:schemeClr>
                          </a:solidFill>
                          <a:latin typeface="Maven Pro" panose="020B0604020202020204" charset="0"/>
                        </a:rPr>
                        <a:t> </a:t>
                      </a:r>
                      <a:r>
                        <a:rPr lang="en-US" sz="1800" err="1">
                          <a:solidFill>
                            <a:schemeClr val="tx1">
                              <a:lumMod val="50000"/>
                            </a:schemeClr>
                          </a:solidFill>
                          <a:latin typeface="Maven Pro" panose="020B0604020202020204" charset="0"/>
                        </a:rPr>
                        <a:t>chậm</a:t>
                      </a:r>
                      <a:r>
                        <a:rPr lang="en-US" sz="1800">
                          <a:solidFill>
                            <a:schemeClr val="tx1">
                              <a:lumMod val="50000"/>
                            </a:schemeClr>
                          </a:solidFill>
                          <a:latin typeface="Maven Pro" panose="020B0604020202020204" charset="0"/>
                        </a:rPr>
                        <a:t> và </a:t>
                      </a:r>
                      <a:r>
                        <a:rPr lang="en-US" sz="1800" err="1">
                          <a:solidFill>
                            <a:schemeClr val="tx1">
                              <a:lumMod val="50000"/>
                            </a:schemeClr>
                          </a:solidFill>
                          <a:latin typeface="Maven Pro" panose="020B0604020202020204" charset="0"/>
                        </a:rPr>
                        <a:t>dễ</a:t>
                      </a:r>
                      <a:r>
                        <a:rPr lang="en-US" sz="1800">
                          <a:solidFill>
                            <a:schemeClr val="tx1">
                              <a:lumMod val="50000"/>
                            </a:schemeClr>
                          </a:solidFill>
                          <a:latin typeface="Maven Pro" panose="020B0604020202020204" charset="0"/>
                        </a:rPr>
                        <a:t> </a:t>
                      </a:r>
                      <a:r>
                        <a:rPr lang="en-US" sz="1800" err="1">
                          <a:solidFill>
                            <a:schemeClr val="tx1">
                              <a:lumMod val="50000"/>
                            </a:schemeClr>
                          </a:solidFill>
                          <a:latin typeface="Maven Pro" panose="020B0604020202020204" charset="0"/>
                        </a:rPr>
                        <a:t>bị</a:t>
                      </a:r>
                      <a:r>
                        <a:rPr lang="en-US" sz="1800">
                          <a:solidFill>
                            <a:schemeClr val="tx1">
                              <a:lumMod val="50000"/>
                            </a:schemeClr>
                          </a:solidFill>
                          <a:latin typeface="Maven Pro" panose="020B0604020202020204" charset="0"/>
                        </a:rPr>
                        <a:t> </a:t>
                      </a:r>
                      <a:r>
                        <a:rPr lang="en-US" sz="1800" err="1">
                          <a:solidFill>
                            <a:schemeClr val="tx1">
                              <a:lumMod val="50000"/>
                            </a:schemeClr>
                          </a:solidFill>
                          <a:latin typeface="Maven Pro" panose="020B0604020202020204" charset="0"/>
                        </a:rPr>
                        <a:t>đánh</a:t>
                      </a:r>
                      <a:r>
                        <a:rPr lang="en-US" sz="1800">
                          <a:solidFill>
                            <a:schemeClr val="tx1">
                              <a:lumMod val="50000"/>
                            </a:schemeClr>
                          </a:solidFill>
                          <a:latin typeface="Maven Pro" panose="020B0604020202020204" charset="0"/>
                        </a:rPr>
                        <a:t> </a:t>
                      </a:r>
                      <a:r>
                        <a:rPr lang="en-US" sz="1800" err="1">
                          <a:solidFill>
                            <a:schemeClr val="tx1">
                              <a:lumMod val="50000"/>
                            </a:schemeClr>
                          </a:solidFill>
                          <a:latin typeface="Maven Pro" panose="020B0604020202020204" charset="0"/>
                        </a:rPr>
                        <a:t>lừa</a:t>
                      </a:r>
                      <a:r>
                        <a:rPr lang="en-US" sz="1800">
                          <a:solidFill>
                            <a:schemeClr val="tx1">
                              <a:lumMod val="50000"/>
                            </a:schemeClr>
                          </a:solidFill>
                          <a:latin typeface="Maven Pro" panose="020B0604020202020204" charset="0"/>
                        </a:rPr>
                        <a:t>.</a:t>
                      </a:r>
                    </a:p>
                  </a:txBody>
                  <a:tcPr>
                    <a:lnL w="12700" cap="flat" cmpd="sng" algn="ctr">
                      <a:no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just"/>
                      <a:r>
                        <a:rPr lang="en-US" sz="1800" err="1">
                          <a:solidFill>
                            <a:schemeClr val="tx1">
                              <a:lumMod val="50000"/>
                            </a:schemeClr>
                          </a:solidFill>
                          <a:latin typeface="Maven Pro" panose="020B0604020202020204" charset="0"/>
                        </a:rPr>
                        <a:t>Kích</a:t>
                      </a:r>
                      <a:r>
                        <a:rPr lang="en-US" sz="1800">
                          <a:solidFill>
                            <a:schemeClr val="tx1">
                              <a:lumMod val="50000"/>
                            </a:schemeClr>
                          </a:solidFill>
                          <a:latin typeface="Maven Pro" panose="020B0604020202020204" charset="0"/>
                        </a:rPr>
                        <a:t> </a:t>
                      </a:r>
                      <a:r>
                        <a:rPr lang="en-US" sz="1800" err="1">
                          <a:solidFill>
                            <a:schemeClr val="tx1">
                              <a:lumMod val="50000"/>
                            </a:schemeClr>
                          </a:solidFill>
                          <a:latin typeface="Maven Pro" panose="020B0604020202020204" charset="0"/>
                        </a:rPr>
                        <a:t>cỡ</a:t>
                      </a:r>
                      <a:r>
                        <a:rPr lang="en-US" sz="1800">
                          <a:solidFill>
                            <a:schemeClr val="tx1">
                              <a:lumMod val="50000"/>
                            </a:schemeClr>
                          </a:solidFill>
                          <a:latin typeface="Maven Pro" panose="020B0604020202020204" charset="0"/>
                        </a:rPr>
                        <a:t> </a:t>
                      </a:r>
                      <a:r>
                        <a:rPr lang="en-US" sz="1800" err="1">
                          <a:solidFill>
                            <a:schemeClr val="tx1">
                              <a:lumMod val="50000"/>
                            </a:schemeClr>
                          </a:solidFill>
                          <a:latin typeface="Maven Pro" panose="020B0604020202020204" charset="0"/>
                        </a:rPr>
                        <a:t>nhỏ</a:t>
                      </a:r>
                      <a:r>
                        <a:rPr lang="en-US" sz="1800">
                          <a:solidFill>
                            <a:schemeClr val="tx1">
                              <a:lumMod val="50000"/>
                            </a:schemeClr>
                          </a:solidFill>
                          <a:latin typeface="Maven Pro" panose="020B0604020202020204" charset="0"/>
                        </a:rPr>
                        <a:t> </a:t>
                      </a:r>
                      <a:r>
                        <a:rPr lang="en-US" sz="1800" err="1">
                          <a:solidFill>
                            <a:schemeClr val="tx1">
                              <a:lumMod val="50000"/>
                            </a:schemeClr>
                          </a:solidFill>
                          <a:latin typeface="Maven Pro" panose="020B0604020202020204" charset="0"/>
                        </a:rPr>
                        <a:t>gọn</a:t>
                      </a:r>
                      <a:r>
                        <a:rPr lang="en-US" sz="1800">
                          <a:solidFill>
                            <a:schemeClr val="tx1">
                              <a:lumMod val="50000"/>
                            </a:schemeClr>
                          </a:solidFill>
                          <a:latin typeface="Maven Pro" panose="020B0604020202020204" charset="0"/>
                        </a:rPr>
                        <a:t>, </a:t>
                      </a:r>
                      <a:r>
                        <a:rPr lang="en-US" sz="1800" err="1">
                          <a:solidFill>
                            <a:schemeClr val="tx1">
                              <a:lumMod val="50000"/>
                            </a:schemeClr>
                          </a:solidFill>
                          <a:latin typeface="Maven Pro" panose="020B0604020202020204" charset="0"/>
                        </a:rPr>
                        <a:t>tốc</a:t>
                      </a:r>
                      <a:r>
                        <a:rPr lang="en-US" sz="1800">
                          <a:solidFill>
                            <a:schemeClr val="tx1">
                              <a:lumMod val="50000"/>
                            </a:schemeClr>
                          </a:solidFill>
                          <a:latin typeface="Maven Pro" panose="020B0604020202020204" charset="0"/>
                        </a:rPr>
                        <a:t> </a:t>
                      </a:r>
                      <a:r>
                        <a:rPr lang="en-US" sz="1800" err="1">
                          <a:solidFill>
                            <a:schemeClr val="tx1">
                              <a:lumMod val="50000"/>
                            </a:schemeClr>
                          </a:solidFill>
                          <a:latin typeface="Maven Pro" panose="020B0604020202020204" charset="0"/>
                        </a:rPr>
                        <a:t>độ</a:t>
                      </a:r>
                      <a:r>
                        <a:rPr lang="en-US" sz="1800">
                          <a:solidFill>
                            <a:schemeClr val="tx1">
                              <a:lumMod val="50000"/>
                            </a:schemeClr>
                          </a:solidFill>
                          <a:latin typeface="Maven Pro" panose="020B0604020202020204" charset="0"/>
                        </a:rPr>
                        <a:t> </a:t>
                      </a:r>
                      <a:r>
                        <a:rPr lang="en-US" sz="1800" err="1">
                          <a:solidFill>
                            <a:schemeClr val="tx1">
                              <a:lumMod val="50000"/>
                            </a:schemeClr>
                          </a:solidFill>
                          <a:latin typeface="Maven Pro" panose="020B0604020202020204" charset="0"/>
                        </a:rPr>
                        <a:t>quét</a:t>
                      </a:r>
                      <a:r>
                        <a:rPr lang="en-US" sz="1800">
                          <a:solidFill>
                            <a:schemeClr val="tx1">
                              <a:lumMod val="50000"/>
                            </a:schemeClr>
                          </a:solidFill>
                          <a:latin typeface="Maven Pro" panose="020B0604020202020204" charset="0"/>
                        </a:rPr>
                        <a:t> </a:t>
                      </a:r>
                      <a:r>
                        <a:rPr lang="en-US" sz="1800" err="1">
                          <a:solidFill>
                            <a:schemeClr val="tx1">
                              <a:lumMod val="50000"/>
                            </a:schemeClr>
                          </a:solidFill>
                          <a:latin typeface="Maven Pro" panose="020B0604020202020204" charset="0"/>
                        </a:rPr>
                        <a:t>cao</a:t>
                      </a:r>
                      <a:r>
                        <a:rPr lang="en-US" sz="1800">
                          <a:solidFill>
                            <a:schemeClr val="tx1">
                              <a:lumMod val="50000"/>
                            </a:schemeClr>
                          </a:solidFill>
                          <a:latin typeface="Maven Pro" panose="020B0604020202020204" charset="0"/>
                        </a:rPr>
                        <a:t> và </a:t>
                      </a:r>
                      <a:r>
                        <a:rPr lang="en-US" sz="1800" err="1">
                          <a:solidFill>
                            <a:schemeClr val="tx1">
                              <a:lumMod val="50000"/>
                            </a:schemeClr>
                          </a:solidFill>
                          <a:latin typeface="Maven Pro" panose="020B0604020202020204" charset="0"/>
                        </a:rPr>
                        <a:t>khó</a:t>
                      </a:r>
                      <a:r>
                        <a:rPr lang="en-US" sz="1800">
                          <a:solidFill>
                            <a:schemeClr val="tx1">
                              <a:lumMod val="50000"/>
                            </a:schemeClr>
                          </a:solidFill>
                          <a:latin typeface="Maven Pro" panose="020B0604020202020204" charset="0"/>
                        </a:rPr>
                        <a:t> </a:t>
                      </a:r>
                      <a:r>
                        <a:rPr lang="en-US" sz="1800" err="1">
                          <a:solidFill>
                            <a:schemeClr val="tx1">
                              <a:lumMod val="50000"/>
                            </a:schemeClr>
                          </a:solidFill>
                          <a:latin typeface="Maven Pro" panose="020B0604020202020204" charset="0"/>
                        </a:rPr>
                        <a:t>bị</a:t>
                      </a:r>
                      <a:r>
                        <a:rPr lang="en-US" sz="1800">
                          <a:solidFill>
                            <a:schemeClr val="tx1">
                              <a:lumMod val="50000"/>
                            </a:schemeClr>
                          </a:solidFill>
                          <a:latin typeface="Maven Pro" panose="020B0604020202020204" charset="0"/>
                        </a:rPr>
                        <a:t> </a:t>
                      </a:r>
                      <a:r>
                        <a:rPr lang="en-US" sz="1800" err="1">
                          <a:solidFill>
                            <a:schemeClr val="tx1">
                              <a:lumMod val="50000"/>
                            </a:schemeClr>
                          </a:solidFill>
                          <a:latin typeface="Maven Pro" panose="020B0604020202020204" charset="0"/>
                        </a:rPr>
                        <a:t>đánh</a:t>
                      </a:r>
                      <a:r>
                        <a:rPr lang="en-US" sz="1800">
                          <a:solidFill>
                            <a:schemeClr val="tx1">
                              <a:lumMod val="50000"/>
                            </a:schemeClr>
                          </a:solidFill>
                          <a:latin typeface="Maven Pro" panose="020B0604020202020204" charset="0"/>
                        </a:rPr>
                        <a:t> </a:t>
                      </a:r>
                      <a:r>
                        <a:rPr lang="en-US" sz="1800" err="1">
                          <a:solidFill>
                            <a:schemeClr val="tx1">
                              <a:lumMod val="50000"/>
                            </a:schemeClr>
                          </a:solidFill>
                          <a:latin typeface="Maven Pro" panose="020B0604020202020204" charset="0"/>
                        </a:rPr>
                        <a:t>lừa</a:t>
                      </a:r>
                      <a:r>
                        <a:rPr lang="en-US" sz="1800">
                          <a:solidFill>
                            <a:schemeClr val="tx1">
                              <a:lumMod val="50000"/>
                            </a:schemeClr>
                          </a:solidFill>
                          <a:latin typeface="Maven Pro" panose="020B0604020202020204" charset="0"/>
                        </a:rPr>
                        <a:t>.</a:t>
                      </a:r>
                    </a:p>
                  </a:txBody>
                  <a:tcP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just"/>
                      <a:r>
                        <a:rPr lang="en-US" sz="1800">
                          <a:solidFill>
                            <a:schemeClr val="tx1">
                              <a:lumMod val="50000"/>
                            </a:schemeClr>
                          </a:solidFill>
                          <a:latin typeface="Maven Pro" panose="020B0604020202020204" charset="0"/>
                        </a:rPr>
                        <a:t>Tốc độ quét t</a:t>
                      </a:r>
                      <a:r>
                        <a:rPr lang="vi-VN" sz="1800">
                          <a:solidFill>
                            <a:schemeClr val="tx1">
                              <a:lumMod val="50000"/>
                            </a:schemeClr>
                          </a:solidFill>
                          <a:latin typeface="Maven Pro" panose="020B0604020202020204" charset="0"/>
                        </a:rPr>
                        <a:t>ư</a:t>
                      </a:r>
                      <a:r>
                        <a:rPr lang="en-US" sz="1800">
                          <a:solidFill>
                            <a:schemeClr val="tx1">
                              <a:lumMod val="50000"/>
                            </a:schemeClr>
                          </a:solidFill>
                          <a:latin typeface="Maven Pro" panose="020B0604020202020204" charset="0"/>
                        </a:rPr>
                        <a:t>ơng đối cao, mức độ chi tiết và bảo mật cao.</a:t>
                      </a:r>
                    </a:p>
                  </a:txBody>
                  <a:tcPr>
                    <a:lnL w="12700" cap="flat" cmpd="sng" algn="ctr">
                      <a:solidFill>
                        <a:schemeClr val="tx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704678025"/>
                  </a:ext>
                </a:extLst>
              </a:tr>
            </a:tbl>
          </a:graphicData>
        </a:graphic>
      </p:graphicFrame>
      <p:pic>
        <p:nvPicPr>
          <p:cNvPr id="10" name="Picture 9">
            <a:extLst>
              <a:ext uri="{FF2B5EF4-FFF2-40B4-BE49-F238E27FC236}">
                <a16:creationId xmlns:a16="http://schemas.microsoft.com/office/drawing/2014/main" id="{FA30A21A-E27A-47D9-9ED7-9A2D61DA2447}"/>
              </a:ext>
            </a:extLst>
          </p:cNvPr>
          <p:cNvPicPr>
            <a:picLocks noChangeAspect="1"/>
          </p:cNvPicPr>
          <p:nvPr/>
        </p:nvPicPr>
        <p:blipFill>
          <a:blip r:embed="rId3"/>
          <a:stretch>
            <a:fillRect/>
          </a:stretch>
        </p:blipFill>
        <p:spPr>
          <a:xfrm>
            <a:off x="502971" y="1546703"/>
            <a:ext cx="2581874" cy="2058122"/>
          </a:xfrm>
          <a:prstGeom prst="rect">
            <a:avLst/>
          </a:prstGeom>
          <a:ln>
            <a:noFill/>
          </a:ln>
        </p:spPr>
      </p:pic>
      <p:pic>
        <p:nvPicPr>
          <p:cNvPr id="11" name="Picture 10">
            <a:extLst>
              <a:ext uri="{FF2B5EF4-FFF2-40B4-BE49-F238E27FC236}">
                <a16:creationId xmlns:a16="http://schemas.microsoft.com/office/drawing/2014/main" id="{B00BA214-DB95-4632-8AE2-34710843B749}"/>
              </a:ext>
            </a:extLst>
          </p:cNvPr>
          <p:cNvPicPr>
            <a:picLocks noChangeAspect="1"/>
          </p:cNvPicPr>
          <p:nvPr/>
        </p:nvPicPr>
        <p:blipFill rotWithShape="1">
          <a:blip r:embed="rId4"/>
          <a:srcRect t="14466"/>
          <a:stretch/>
        </p:blipFill>
        <p:spPr>
          <a:xfrm>
            <a:off x="3230913" y="1499845"/>
            <a:ext cx="2486372" cy="2110392"/>
          </a:xfrm>
          <a:prstGeom prst="rect">
            <a:avLst/>
          </a:prstGeom>
          <a:ln>
            <a:noFill/>
          </a:ln>
        </p:spPr>
      </p:pic>
      <p:pic>
        <p:nvPicPr>
          <p:cNvPr id="12" name="Picture 11">
            <a:extLst>
              <a:ext uri="{FF2B5EF4-FFF2-40B4-BE49-F238E27FC236}">
                <a16:creationId xmlns:a16="http://schemas.microsoft.com/office/drawing/2014/main" id="{B774580A-8EAE-4877-8185-1949A93E1971}"/>
              </a:ext>
            </a:extLst>
          </p:cNvPr>
          <p:cNvPicPr>
            <a:picLocks noChangeAspect="1"/>
          </p:cNvPicPr>
          <p:nvPr/>
        </p:nvPicPr>
        <p:blipFill rotWithShape="1">
          <a:blip r:embed="rId5"/>
          <a:srcRect l="736"/>
          <a:stretch/>
        </p:blipFill>
        <p:spPr>
          <a:xfrm>
            <a:off x="5811764" y="1727581"/>
            <a:ext cx="2966634" cy="1688337"/>
          </a:xfrm>
          <a:prstGeom prst="rect">
            <a:avLst/>
          </a:prstGeom>
          <a:ln>
            <a:noFill/>
          </a:ln>
        </p:spPr>
      </p:pic>
    </p:spTree>
    <p:extLst>
      <p:ext uri="{BB962C8B-B14F-4D97-AF65-F5344CB8AC3E}">
        <p14:creationId xmlns:p14="http://schemas.microsoft.com/office/powerpoint/2010/main" val="3258336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2" name="Google Shape;1088;p38">
            <a:extLst>
              <a:ext uri="{FF2B5EF4-FFF2-40B4-BE49-F238E27FC236}">
                <a16:creationId xmlns:a16="http://schemas.microsoft.com/office/drawing/2014/main" id="{92EDA8A8-1009-460C-B3C4-2103E1266FDF}"/>
              </a:ext>
            </a:extLst>
          </p:cNvPr>
          <p:cNvSpPr txBox="1">
            <a:spLocks noGrp="1"/>
          </p:cNvSpPr>
          <p:nvPr>
            <p:ph type="ctrTitle"/>
          </p:nvPr>
        </p:nvSpPr>
        <p:spPr>
          <a:xfrm>
            <a:off x="618824" y="411675"/>
            <a:ext cx="559147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Bahnschrift SemiLight SemiConde" panose="020B0502040204020203" pitchFamily="34" charset="0"/>
              </a:rPr>
              <a:t>RÚT TRÍCH ĐẶC TRƯNG</a:t>
            </a:r>
            <a:endParaRPr sz="3200">
              <a:latin typeface="Bahnschrift SemiLight SemiConde" panose="020B0502040204020203" pitchFamily="34" charset="0"/>
            </a:endParaRPr>
          </a:p>
        </p:txBody>
      </p:sp>
      <p:pic>
        <p:nvPicPr>
          <p:cNvPr id="11" name="Picture 10">
            <a:extLst>
              <a:ext uri="{FF2B5EF4-FFF2-40B4-BE49-F238E27FC236}">
                <a16:creationId xmlns:a16="http://schemas.microsoft.com/office/drawing/2014/main" id="{61EABC2D-3C4C-4A5D-B796-F920A52081DD}"/>
              </a:ext>
            </a:extLst>
          </p:cNvPr>
          <p:cNvPicPr>
            <a:picLocks noChangeAspect="1"/>
          </p:cNvPicPr>
          <p:nvPr/>
        </p:nvPicPr>
        <p:blipFill>
          <a:blip r:embed="rId3"/>
          <a:stretch>
            <a:fillRect/>
          </a:stretch>
        </p:blipFill>
        <p:spPr>
          <a:xfrm>
            <a:off x="1113942" y="1245188"/>
            <a:ext cx="6916115" cy="3486637"/>
          </a:xfrm>
          <a:prstGeom prst="rect">
            <a:avLst/>
          </a:prstGeom>
          <a:ln w="57150">
            <a:solidFill>
              <a:schemeClr val="accent5"/>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52452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2" name="Google Shape;1088;p38">
            <a:extLst>
              <a:ext uri="{FF2B5EF4-FFF2-40B4-BE49-F238E27FC236}">
                <a16:creationId xmlns:a16="http://schemas.microsoft.com/office/drawing/2014/main" id="{92EDA8A8-1009-460C-B3C4-2103E1266FDF}"/>
              </a:ext>
            </a:extLst>
          </p:cNvPr>
          <p:cNvSpPr txBox="1">
            <a:spLocks noGrp="1"/>
          </p:cNvSpPr>
          <p:nvPr>
            <p:ph type="ctrTitle"/>
          </p:nvPr>
        </p:nvSpPr>
        <p:spPr>
          <a:xfrm>
            <a:off x="618824" y="411675"/>
            <a:ext cx="490197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Bahnschrift SemiLight SemiConde" panose="020B0502040204020203" pitchFamily="34" charset="0"/>
              </a:rPr>
              <a:t>RÚT TRÍCH ĐẶC TRƯNG</a:t>
            </a:r>
            <a:endParaRPr sz="3200">
              <a:latin typeface="Bahnschrift SemiLight SemiConde" panose="020B0502040204020203" pitchFamily="34" charset="0"/>
            </a:endParaRPr>
          </a:p>
        </p:txBody>
      </p:sp>
      <p:sp>
        <p:nvSpPr>
          <p:cNvPr id="9" name="TextBox 8">
            <a:extLst>
              <a:ext uri="{FF2B5EF4-FFF2-40B4-BE49-F238E27FC236}">
                <a16:creationId xmlns:a16="http://schemas.microsoft.com/office/drawing/2014/main" id="{3332CAF5-0E29-47F4-8D19-86FA6AB4B685}"/>
              </a:ext>
            </a:extLst>
          </p:cNvPr>
          <p:cNvSpPr txBox="1"/>
          <p:nvPr/>
        </p:nvSpPr>
        <p:spPr>
          <a:xfrm>
            <a:off x="816402" y="1198184"/>
            <a:ext cx="7511196" cy="707886"/>
          </a:xfrm>
          <a:prstGeom prst="rect">
            <a:avLst/>
          </a:prstGeom>
          <a:noFill/>
        </p:spPr>
        <p:txBody>
          <a:bodyPr wrap="square">
            <a:spAutoFit/>
          </a:bodyPr>
          <a:lstStyle/>
          <a:p>
            <a:pPr algn="just"/>
            <a:r>
              <a:rPr lang="en-US" sz="2000" err="1">
                <a:solidFill>
                  <a:schemeClr val="accent5"/>
                </a:solidFill>
                <a:effectLst/>
                <a:latin typeface="Maven Pro" panose="020B0604020202020204" charset="0"/>
                <a:ea typeface="DengXian" panose="02010600030101010101" pitchFamily="2" charset="-122"/>
                <a:cs typeface="Times New Roman" panose="02020603050405020304" pitchFamily="18" charset="0"/>
              </a:rPr>
              <a:t>Điểm</a:t>
            </a:r>
            <a:r>
              <a:rPr lang="en-US" sz="2000">
                <a:solidFill>
                  <a:schemeClr val="accent5"/>
                </a:solidFill>
                <a:effectLst/>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accent5"/>
                </a:solidFill>
                <a:effectLst/>
                <a:latin typeface="Maven Pro" panose="020B0604020202020204" charset="0"/>
                <a:ea typeface="DengXian" panose="02010600030101010101" pitchFamily="2" charset="-122"/>
                <a:cs typeface="Times New Roman" panose="02020603050405020304" pitchFamily="18" charset="0"/>
              </a:rPr>
              <a:t>đặc</a:t>
            </a:r>
            <a:r>
              <a:rPr lang="en-US" sz="2000">
                <a:solidFill>
                  <a:schemeClr val="accent5"/>
                </a:solidFill>
                <a:effectLst/>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accent5"/>
                </a:solidFill>
                <a:effectLst/>
                <a:latin typeface="Maven Pro" panose="020B0604020202020204" charset="0"/>
                <a:ea typeface="DengXian" panose="02010600030101010101" pitchFamily="2" charset="-122"/>
                <a:cs typeface="Times New Roman" panose="02020603050405020304" pitchFamily="18" charset="0"/>
              </a:rPr>
              <a:t>trưng</a:t>
            </a:r>
            <a:r>
              <a:rPr lang="en-US" sz="2000">
                <a:solidFill>
                  <a:schemeClr val="accent5"/>
                </a:solidFill>
                <a:effectLst/>
                <a:latin typeface="Maven Pro" panose="020B0604020202020204" charset="0"/>
                <a:ea typeface="DengXian" panose="02010600030101010101" pitchFamily="2" charset="-122"/>
                <a:cs typeface="Times New Roman" panose="02020603050405020304" pitchFamily="18" charset="0"/>
              </a:rPr>
              <a:t> (m</a:t>
            </a:r>
            <a:r>
              <a:rPr lang="en-US" sz="2000">
                <a:solidFill>
                  <a:schemeClr val="accent5"/>
                </a:solidFill>
                <a:latin typeface="Maven Pro" panose="020B0604020202020204" charset="0"/>
              </a:rPr>
              <a:t>inutiae)</a:t>
            </a:r>
            <a:r>
              <a:rPr lang="en-US" sz="2000">
                <a:solidFill>
                  <a:schemeClr val="accent5"/>
                </a:solidFill>
                <a:effectLst/>
                <a:latin typeface="Maven Pro" panose="020B0604020202020204" charset="0"/>
                <a:ea typeface="DengXian" panose="02010600030101010101" pitchFamily="2" charset="-122"/>
                <a:cs typeface="Times New Roman" panose="02020603050405020304" pitchFamily="18" charset="0"/>
              </a:rPr>
              <a:t> </a:t>
            </a:r>
            <a:r>
              <a:rPr lang="vi-VN" sz="2000">
                <a:solidFill>
                  <a:schemeClr val="bg1"/>
                </a:solidFill>
                <a:effectLst/>
                <a:latin typeface="Maven Pro" panose="020B0604020202020204" charset="0"/>
                <a:ea typeface="DengXian" panose="02010600030101010101" pitchFamily="2" charset="-122"/>
                <a:cs typeface="Times New Roman" panose="02020603050405020304" pitchFamily="18" charset="0"/>
              </a:rPr>
              <a:t>được xác định bởi sự kết thúc hoặc phân đôi của các đường vân gờ</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a:t>
            </a:r>
            <a:endParaRPr lang="en-US" sz="2000">
              <a:solidFill>
                <a:schemeClr val="bg1"/>
              </a:solidFill>
              <a:latin typeface="Maven Pro" panose="020B0604020202020204" charset="0"/>
            </a:endParaRPr>
          </a:p>
        </p:txBody>
      </p:sp>
      <p:pic>
        <p:nvPicPr>
          <p:cNvPr id="4" name="Picture 3">
            <a:extLst>
              <a:ext uri="{FF2B5EF4-FFF2-40B4-BE49-F238E27FC236}">
                <a16:creationId xmlns:a16="http://schemas.microsoft.com/office/drawing/2014/main" id="{D3D37B8D-E2F7-413D-AD93-9718842AC387}"/>
              </a:ext>
            </a:extLst>
          </p:cNvPr>
          <p:cNvPicPr>
            <a:picLocks noChangeAspect="1"/>
          </p:cNvPicPr>
          <p:nvPr/>
        </p:nvPicPr>
        <p:blipFill>
          <a:blip r:embed="rId3"/>
          <a:stretch>
            <a:fillRect/>
          </a:stretch>
        </p:blipFill>
        <p:spPr>
          <a:xfrm>
            <a:off x="885449" y="2114779"/>
            <a:ext cx="7373102" cy="2617046"/>
          </a:xfrm>
          <a:prstGeom prst="rect">
            <a:avLst/>
          </a:prstGeom>
        </p:spPr>
      </p:pic>
    </p:spTree>
    <p:extLst>
      <p:ext uri="{BB962C8B-B14F-4D97-AF65-F5344CB8AC3E}">
        <p14:creationId xmlns:p14="http://schemas.microsoft.com/office/powerpoint/2010/main" val="793682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9" name="Google Shape;609;p30"/>
          <p:cNvSpPr/>
          <p:nvPr/>
        </p:nvSpPr>
        <p:spPr>
          <a:xfrm>
            <a:off x="2011397" y="1151808"/>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Input Image</a:t>
            </a:r>
            <a:endParaRPr/>
          </a:p>
        </p:txBody>
      </p:sp>
      <p:sp>
        <p:nvSpPr>
          <p:cNvPr id="610" name="Google Shape;610;p30"/>
          <p:cNvSpPr/>
          <p:nvPr/>
        </p:nvSpPr>
        <p:spPr>
          <a:xfrm>
            <a:off x="663934" y="1727416"/>
            <a:ext cx="1033560" cy="463583"/>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Directional Image</a:t>
            </a:r>
            <a:endParaRPr/>
          </a:p>
        </p:txBody>
      </p:sp>
      <p:sp>
        <p:nvSpPr>
          <p:cNvPr id="611" name="Google Shape;611;p30"/>
          <p:cNvSpPr/>
          <p:nvPr/>
        </p:nvSpPr>
        <p:spPr>
          <a:xfrm>
            <a:off x="3049200" y="1712793"/>
            <a:ext cx="1033559" cy="463583"/>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Frequency Image</a:t>
            </a:r>
            <a:endParaRPr/>
          </a:p>
        </p:txBody>
      </p:sp>
      <p:sp>
        <p:nvSpPr>
          <p:cNvPr id="612" name="Google Shape;612;p30"/>
          <p:cNvSpPr/>
          <p:nvPr/>
        </p:nvSpPr>
        <p:spPr>
          <a:xfrm>
            <a:off x="304035" y="2899694"/>
            <a:ext cx="1156246" cy="3423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Singularities</a:t>
            </a:r>
            <a:endParaRPr/>
          </a:p>
        </p:txBody>
      </p:sp>
      <p:sp>
        <p:nvSpPr>
          <p:cNvPr id="85" name="Google Shape;612;p30">
            <a:extLst>
              <a:ext uri="{FF2B5EF4-FFF2-40B4-BE49-F238E27FC236}">
                <a16:creationId xmlns:a16="http://schemas.microsoft.com/office/drawing/2014/main" id="{614DA4FC-E602-4B72-B241-139A4FA2FCB9}"/>
              </a:ext>
            </a:extLst>
          </p:cNvPr>
          <p:cNvSpPr/>
          <p:nvPr/>
        </p:nvSpPr>
        <p:spPr>
          <a:xfrm>
            <a:off x="1717926" y="2275526"/>
            <a:ext cx="1310842" cy="3423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Segmentation</a:t>
            </a:r>
            <a:endParaRPr/>
          </a:p>
        </p:txBody>
      </p:sp>
      <p:sp>
        <p:nvSpPr>
          <p:cNvPr id="145" name="Google Shape;612;p30">
            <a:extLst>
              <a:ext uri="{FF2B5EF4-FFF2-40B4-BE49-F238E27FC236}">
                <a16:creationId xmlns:a16="http://schemas.microsoft.com/office/drawing/2014/main" id="{8EA35345-0EF7-4E5B-AE36-45BF20786CF5}"/>
              </a:ext>
            </a:extLst>
          </p:cNvPr>
          <p:cNvSpPr/>
          <p:nvPr/>
        </p:nvSpPr>
        <p:spPr>
          <a:xfrm>
            <a:off x="1669586" y="2899694"/>
            <a:ext cx="1407521" cy="463582"/>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Binarization &amp;</a:t>
            </a:r>
          </a:p>
          <a:p>
            <a:pPr marL="0" lvl="0" indent="0" algn="ctr" rtl="0">
              <a:spcBef>
                <a:spcPts val="0"/>
              </a:spcBef>
              <a:spcAft>
                <a:spcPts val="0"/>
              </a:spcAft>
              <a:buNone/>
            </a:pPr>
            <a:r>
              <a:rPr lang="en-US"/>
              <a:t>Skeletonization</a:t>
            </a:r>
            <a:endParaRPr/>
          </a:p>
        </p:txBody>
      </p:sp>
      <p:sp>
        <p:nvSpPr>
          <p:cNvPr id="161" name="Google Shape;612;p30">
            <a:extLst>
              <a:ext uri="{FF2B5EF4-FFF2-40B4-BE49-F238E27FC236}">
                <a16:creationId xmlns:a16="http://schemas.microsoft.com/office/drawing/2014/main" id="{2E081D7C-BE5C-4BA6-9F9F-5F6CFD0E457C}"/>
              </a:ext>
            </a:extLst>
          </p:cNvPr>
          <p:cNvSpPr/>
          <p:nvPr/>
        </p:nvSpPr>
        <p:spPr>
          <a:xfrm>
            <a:off x="1814446" y="3726353"/>
            <a:ext cx="1117802" cy="530678"/>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Minutiae Information</a:t>
            </a:r>
            <a:endParaRPr/>
          </a:p>
        </p:txBody>
      </p:sp>
      <p:cxnSp>
        <p:nvCxnSpPr>
          <p:cNvPr id="585" name="Connector: Elbow 584">
            <a:extLst>
              <a:ext uri="{FF2B5EF4-FFF2-40B4-BE49-F238E27FC236}">
                <a16:creationId xmlns:a16="http://schemas.microsoft.com/office/drawing/2014/main" id="{8C39DE6B-D803-425C-9209-4EB61D442997}"/>
              </a:ext>
            </a:extLst>
          </p:cNvPr>
          <p:cNvCxnSpPr>
            <a:cxnSpLocks/>
            <a:stCxn id="609" idx="3"/>
            <a:endCxn id="611" idx="0"/>
          </p:cNvCxnSpPr>
          <p:nvPr/>
        </p:nvCxnSpPr>
        <p:spPr>
          <a:xfrm>
            <a:off x="2735297" y="1513758"/>
            <a:ext cx="830683" cy="199035"/>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8" name="Connector: Elbow 587">
            <a:extLst>
              <a:ext uri="{FF2B5EF4-FFF2-40B4-BE49-F238E27FC236}">
                <a16:creationId xmlns:a16="http://schemas.microsoft.com/office/drawing/2014/main" id="{B19B2E27-A28E-4393-BD49-64CB96A834A0}"/>
              </a:ext>
            </a:extLst>
          </p:cNvPr>
          <p:cNvCxnSpPr>
            <a:cxnSpLocks/>
            <a:stCxn id="609" idx="1"/>
            <a:endCxn id="610" idx="0"/>
          </p:cNvCxnSpPr>
          <p:nvPr/>
        </p:nvCxnSpPr>
        <p:spPr>
          <a:xfrm rot="10800000" flipV="1">
            <a:off x="1180715" y="1513758"/>
            <a:ext cx="830683" cy="213658"/>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91" name="Straight Arrow Connector 590">
            <a:extLst>
              <a:ext uri="{FF2B5EF4-FFF2-40B4-BE49-F238E27FC236}">
                <a16:creationId xmlns:a16="http://schemas.microsoft.com/office/drawing/2014/main" id="{8AB73E3B-8FB3-441C-9866-3562BC179F80}"/>
              </a:ext>
            </a:extLst>
          </p:cNvPr>
          <p:cNvCxnSpPr>
            <a:cxnSpLocks/>
            <a:stCxn id="609" idx="2"/>
            <a:endCxn id="85" idx="0"/>
          </p:cNvCxnSpPr>
          <p:nvPr/>
        </p:nvCxnSpPr>
        <p:spPr>
          <a:xfrm>
            <a:off x="2373347" y="1875708"/>
            <a:ext cx="0" cy="39981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94" name="Straight Arrow Connector 593">
            <a:extLst>
              <a:ext uri="{FF2B5EF4-FFF2-40B4-BE49-F238E27FC236}">
                <a16:creationId xmlns:a16="http://schemas.microsoft.com/office/drawing/2014/main" id="{C8B68CBB-06BE-4D16-B405-0A6A0817B4EC}"/>
              </a:ext>
            </a:extLst>
          </p:cNvPr>
          <p:cNvCxnSpPr>
            <a:cxnSpLocks/>
            <a:stCxn id="85" idx="2"/>
            <a:endCxn id="145" idx="0"/>
          </p:cNvCxnSpPr>
          <p:nvPr/>
        </p:nvCxnSpPr>
        <p:spPr>
          <a:xfrm>
            <a:off x="2373347" y="2617826"/>
            <a:ext cx="0" cy="28186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97" name="Straight Arrow Connector 596">
            <a:extLst>
              <a:ext uri="{FF2B5EF4-FFF2-40B4-BE49-F238E27FC236}">
                <a16:creationId xmlns:a16="http://schemas.microsoft.com/office/drawing/2014/main" id="{D7935CE8-27CD-46B8-8C5E-3CD1499B1DF6}"/>
              </a:ext>
            </a:extLst>
          </p:cNvPr>
          <p:cNvCxnSpPr>
            <a:cxnSpLocks/>
            <a:stCxn id="145" idx="2"/>
            <a:endCxn id="161" idx="0"/>
          </p:cNvCxnSpPr>
          <p:nvPr/>
        </p:nvCxnSpPr>
        <p:spPr>
          <a:xfrm>
            <a:off x="2373347" y="3363276"/>
            <a:ext cx="0" cy="3630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53F87990-1D77-4374-A310-9DD0123805FF}"/>
              </a:ext>
            </a:extLst>
          </p:cNvPr>
          <p:cNvCxnSpPr>
            <a:cxnSpLocks/>
            <a:endCxn id="145" idx="1"/>
          </p:cNvCxnSpPr>
          <p:nvPr/>
        </p:nvCxnSpPr>
        <p:spPr>
          <a:xfrm rot="16200000" flipH="1">
            <a:off x="1122337" y="2584236"/>
            <a:ext cx="940486" cy="1540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60812A5-E514-49F9-87F7-F4F87720E8F6}"/>
              </a:ext>
            </a:extLst>
          </p:cNvPr>
          <p:cNvCxnSpPr>
            <a:cxnSpLocks/>
            <a:stCxn id="610" idx="2"/>
          </p:cNvCxnSpPr>
          <p:nvPr/>
        </p:nvCxnSpPr>
        <p:spPr>
          <a:xfrm>
            <a:off x="1180714" y="2190999"/>
            <a:ext cx="0" cy="73794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80FFDC3F-88AF-4487-A6A9-FCE72988AD99}"/>
              </a:ext>
            </a:extLst>
          </p:cNvPr>
          <p:cNvCxnSpPr>
            <a:cxnSpLocks/>
            <a:stCxn id="611" idx="2"/>
            <a:endCxn id="145" idx="3"/>
          </p:cNvCxnSpPr>
          <p:nvPr/>
        </p:nvCxnSpPr>
        <p:spPr>
          <a:xfrm rot="5400000">
            <a:off x="2843990" y="2409494"/>
            <a:ext cx="955109" cy="48887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7CE83C52-32E8-47B9-BC6D-FFC547909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9879" y="1422958"/>
            <a:ext cx="2009447" cy="28571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6A247CA-EC07-436F-8A5E-9C2B9FD0FD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624" y="1433445"/>
            <a:ext cx="2009443" cy="2857177"/>
          </a:xfrm>
          <a:prstGeom prst="rect">
            <a:avLst/>
          </a:prstGeom>
          <a:noFill/>
          <a:extLst>
            <a:ext uri="{909E8E84-426E-40DD-AFC4-6F175D3DCCD1}">
              <a14:hiddenFill xmlns:a14="http://schemas.microsoft.com/office/drawing/2010/main">
                <a:solidFill>
                  <a:srgbClr val="FFFFFF"/>
                </a:solidFill>
              </a14:hiddenFill>
            </a:ext>
          </a:extLst>
        </p:spPr>
      </p:pic>
      <p:sp>
        <p:nvSpPr>
          <p:cNvPr id="231" name="Google Shape;603;p30">
            <a:extLst>
              <a:ext uri="{FF2B5EF4-FFF2-40B4-BE49-F238E27FC236}">
                <a16:creationId xmlns:a16="http://schemas.microsoft.com/office/drawing/2014/main" id="{CE8F6969-1944-46C7-918D-27F393357C78}"/>
              </a:ext>
            </a:extLst>
          </p:cNvPr>
          <p:cNvSpPr txBox="1">
            <a:spLocks/>
          </p:cNvSpPr>
          <p:nvPr/>
        </p:nvSpPr>
        <p:spPr>
          <a:xfrm>
            <a:off x="4353952" y="4280142"/>
            <a:ext cx="1881300"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a:t>Input Image</a:t>
            </a:r>
          </a:p>
        </p:txBody>
      </p:sp>
      <p:sp>
        <p:nvSpPr>
          <p:cNvPr id="232" name="Google Shape;603;p30">
            <a:extLst>
              <a:ext uri="{FF2B5EF4-FFF2-40B4-BE49-F238E27FC236}">
                <a16:creationId xmlns:a16="http://schemas.microsoft.com/office/drawing/2014/main" id="{1CD723F3-8C78-4067-9731-7070EB8122BB}"/>
              </a:ext>
            </a:extLst>
          </p:cNvPr>
          <p:cNvSpPr txBox="1">
            <a:spLocks/>
          </p:cNvSpPr>
          <p:nvPr/>
        </p:nvSpPr>
        <p:spPr>
          <a:xfrm>
            <a:off x="6870695" y="4290622"/>
            <a:ext cx="1881300"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US"/>
              <a:t>Minutiae</a:t>
            </a:r>
          </a:p>
          <a:p>
            <a:pPr marL="0" indent="0"/>
            <a:r>
              <a:rPr lang="en-US" err="1"/>
              <a:t>Infomation</a:t>
            </a:r>
            <a:endParaRPr lang="en-US"/>
          </a:p>
        </p:txBody>
      </p:sp>
      <p:cxnSp>
        <p:nvCxnSpPr>
          <p:cNvPr id="149" name="Straight Arrow Connector 148">
            <a:extLst>
              <a:ext uri="{FF2B5EF4-FFF2-40B4-BE49-F238E27FC236}">
                <a16:creationId xmlns:a16="http://schemas.microsoft.com/office/drawing/2014/main" id="{15EC60A5-D2AA-49B5-A334-EFF2C594E8A4}"/>
              </a:ext>
            </a:extLst>
          </p:cNvPr>
          <p:cNvCxnSpPr>
            <a:cxnSpLocks/>
          </p:cNvCxnSpPr>
          <p:nvPr/>
        </p:nvCxnSpPr>
        <p:spPr>
          <a:xfrm>
            <a:off x="6377940" y="2862033"/>
            <a:ext cx="34290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7" name="Rectangle 176">
            <a:hlinkClick r:id="rId5" action="ppaction://hlinksldjump"/>
            <a:extLst>
              <a:ext uri="{FF2B5EF4-FFF2-40B4-BE49-F238E27FC236}">
                <a16:creationId xmlns:a16="http://schemas.microsoft.com/office/drawing/2014/main" id="{C079BA2B-F347-4438-BB35-F5A4888F63DD}"/>
              </a:ext>
            </a:extLst>
          </p:cNvPr>
          <p:cNvSpPr>
            <a:spLocks noChangeAspect="1"/>
          </p:cNvSpPr>
          <p:nvPr/>
        </p:nvSpPr>
        <p:spPr>
          <a:xfrm>
            <a:off x="7825740" y="541020"/>
            <a:ext cx="167640" cy="16764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oogle Shape;1088;p38">
            <a:extLst>
              <a:ext uri="{FF2B5EF4-FFF2-40B4-BE49-F238E27FC236}">
                <a16:creationId xmlns:a16="http://schemas.microsoft.com/office/drawing/2014/main" id="{24E0EE45-0846-467A-B970-5253B65F64C9}"/>
              </a:ext>
            </a:extLst>
          </p:cNvPr>
          <p:cNvSpPr txBox="1">
            <a:spLocks noGrp="1"/>
          </p:cNvSpPr>
          <p:nvPr>
            <p:ph type="ctrTitle"/>
          </p:nvPr>
        </p:nvSpPr>
        <p:spPr>
          <a:xfrm>
            <a:off x="618824" y="411675"/>
            <a:ext cx="490197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Bahnschrift SemiLight SemiConde" panose="020B0502040204020203" pitchFamily="34" charset="0"/>
              </a:rPr>
              <a:t>RÚT TRÍCH ĐẶC TRƯNG</a:t>
            </a:r>
            <a:endParaRPr sz="3200">
              <a:latin typeface="Bahnschrift SemiLight SemiConde" panose="020B0502040204020203" pitchFamily="34" charset="0"/>
            </a:endParaRPr>
          </a:p>
        </p:txBody>
      </p:sp>
    </p:spTree>
    <p:extLst>
      <p:ext uri="{BB962C8B-B14F-4D97-AF65-F5344CB8AC3E}">
        <p14:creationId xmlns:p14="http://schemas.microsoft.com/office/powerpoint/2010/main" val="3115625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3" name="TextBox 2">
            <a:extLst>
              <a:ext uri="{FF2B5EF4-FFF2-40B4-BE49-F238E27FC236}">
                <a16:creationId xmlns:a16="http://schemas.microsoft.com/office/drawing/2014/main" id="{E2FA7E50-73C4-4F8B-BD3E-36F9210583C7}"/>
              </a:ext>
            </a:extLst>
          </p:cNvPr>
          <p:cNvSpPr txBox="1"/>
          <p:nvPr/>
        </p:nvSpPr>
        <p:spPr>
          <a:xfrm>
            <a:off x="618824" y="989475"/>
            <a:ext cx="4089601" cy="400110"/>
          </a:xfrm>
          <a:prstGeom prst="rect">
            <a:avLst/>
          </a:prstGeom>
          <a:noFill/>
        </p:spPr>
        <p:txBody>
          <a:bodyPr wrap="square" rtlCol="0">
            <a:spAutoFit/>
          </a:bodyPr>
          <a:lstStyle/>
          <a:p>
            <a:pPr algn="just"/>
            <a:r>
              <a:rPr lang="vi-VN" sz="2000">
                <a:solidFill>
                  <a:schemeClr val="accent5"/>
                </a:solidFill>
                <a:latin typeface="Maven Pro" panose="020B0604020202020204" charset="0"/>
              </a:rPr>
              <a:t>H</a:t>
            </a:r>
            <a:r>
              <a:rPr lang="en-US" sz="2000">
                <a:solidFill>
                  <a:schemeClr val="accent5"/>
                </a:solidFill>
                <a:latin typeface="Maven Pro" panose="020B0604020202020204" charset="0"/>
              </a:rPr>
              <a:t>ướng cục bộ của đường vân</a:t>
            </a:r>
          </a:p>
        </p:txBody>
      </p:sp>
      <p:pic>
        <p:nvPicPr>
          <p:cNvPr id="5" name="Picture 4">
            <a:extLst>
              <a:ext uri="{FF2B5EF4-FFF2-40B4-BE49-F238E27FC236}">
                <a16:creationId xmlns:a16="http://schemas.microsoft.com/office/drawing/2014/main" id="{F5AA5623-E733-4864-9B7D-A13DE31339BF}"/>
              </a:ext>
            </a:extLst>
          </p:cNvPr>
          <p:cNvPicPr>
            <a:picLocks noChangeAspect="1"/>
          </p:cNvPicPr>
          <p:nvPr/>
        </p:nvPicPr>
        <p:blipFill>
          <a:blip r:embed="rId3"/>
          <a:stretch>
            <a:fillRect/>
          </a:stretch>
        </p:blipFill>
        <p:spPr>
          <a:xfrm>
            <a:off x="2115294" y="1536884"/>
            <a:ext cx="5186262" cy="3219993"/>
          </a:xfrm>
          <a:prstGeom prst="rect">
            <a:avLst/>
          </a:prstGeom>
        </p:spPr>
      </p:pic>
      <p:sp>
        <p:nvSpPr>
          <p:cNvPr id="7" name="Google Shape;1088;p38">
            <a:extLst>
              <a:ext uri="{FF2B5EF4-FFF2-40B4-BE49-F238E27FC236}">
                <a16:creationId xmlns:a16="http://schemas.microsoft.com/office/drawing/2014/main" id="{D70CCF04-6E26-4351-B50E-A9C73F203410}"/>
              </a:ext>
            </a:extLst>
          </p:cNvPr>
          <p:cNvSpPr txBox="1">
            <a:spLocks noGrp="1"/>
          </p:cNvSpPr>
          <p:nvPr>
            <p:ph type="ctrTitle"/>
          </p:nvPr>
        </p:nvSpPr>
        <p:spPr>
          <a:xfrm>
            <a:off x="618824" y="411675"/>
            <a:ext cx="4901971"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Bahnschrift SemiLight SemiConde" panose="020B0502040204020203" pitchFamily="34" charset="0"/>
              </a:rPr>
              <a:t>RÚT TRÍCH ĐẶC TRƯNG</a:t>
            </a:r>
            <a:endParaRPr sz="3200">
              <a:latin typeface="Bahnschrift SemiLight SemiConde" panose="020B0502040204020203" pitchFamily="34" charset="0"/>
            </a:endParaRPr>
          </a:p>
        </p:txBody>
      </p:sp>
    </p:spTree>
    <p:extLst>
      <p:ext uri="{BB962C8B-B14F-4D97-AF65-F5344CB8AC3E}">
        <p14:creationId xmlns:p14="http://schemas.microsoft.com/office/powerpoint/2010/main" val="2331322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3" name="TextBox 2">
            <a:extLst>
              <a:ext uri="{FF2B5EF4-FFF2-40B4-BE49-F238E27FC236}">
                <a16:creationId xmlns:a16="http://schemas.microsoft.com/office/drawing/2014/main" id="{E2FA7E50-73C4-4F8B-BD3E-36F9210583C7}"/>
              </a:ext>
            </a:extLst>
          </p:cNvPr>
          <p:cNvSpPr txBox="1"/>
          <p:nvPr/>
        </p:nvSpPr>
        <p:spPr>
          <a:xfrm>
            <a:off x="532356" y="989475"/>
            <a:ext cx="3953176" cy="400110"/>
          </a:xfrm>
          <a:prstGeom prst="rect">
            <a:avLst/>
          </a:prstGeom>
          <a:noFill/>
        </p:spPr>
        <p:txBody>
          <a:bodyPr wrap="square" rtlCol="0">
            <a:spAutoFit/>
          </a:bodyPr>
          <a:lstStyle/>
          <a:p>
            <a:pPr algn="just"/>
            <a:r>
              <a:rPr lang="en-US" sz="2000">
                <a:solidFill>
                  <a:schemeClr val="accent5"/>
                </a:solidFill>
                <a:latin typeface="Maven Pro" panose="020B0604020202020204" charset="0"/>
              </a:rPr>
              <a:t> </a:t>
            </a:r>
            <a:r>
              <a:rPr lang="vi-VN" sz="2000">
                <a:solidFill>
                  <a:schemeClr val="accent5"/>
                </a:solidFill>
                <a:latin typeface="Maven Pro" panose="020B0604020202020204" charset="0"/>
              </a:rPr>
              <a:t>Tần số </a:t>
            </a:r>
            <a:r>
              <a:rPr lang="en-US" sz="2000">
                <a:solidFill>
                  <a:schemeClr val="accent5"/>
                </a:solidFill>
                <a:latin typeface="Maven Pro" panose="020B0604020202020204" charset="0"/>
              </a:rPr>
              <a:t>cục bộ của đường vân</a:t>
            </a:r>
          </a:p>
        </p:txBody>
      </p:sp>
      <p:pic>
        <p:nvPicPr>
          <p:cNvPr id="5" name="Picture 4">
            <a:extLst>
              <a:ext uri="{FF2B5EF4-FFF2-40B4-BE49-F238E27FC236}">
                <a16:creationId xmlns:a16="http://schemas.microsoft.com/office/drawing/2014/main" id="{2D54F67D-89FD-4CF4-9DFD-431522E8709A}"/>
              </a:ext>
            </a:extLst>
          </p:cNvPr>
          <p:cNvPicPr>
            <a:picLocks noChangeAspect="1"/>
          </p:cNvPicPr>
          <p:nvPr/>
        </p:nvPicPr>
        <p:blipFill>
          <a:blip r:embed="rId3"/>
          <a:stretch>
            <a:fillRect/>
          </a:stretch>
        </p:blipFill>
        <p:spPr>
          <a:xfrm>
            <a:off x="532356" y="1589553"/>
            <a:ext cx="8079288" cy="3142272"/>
          </a:xfrm>
          <a:prstGeom prst="rect">
            <a:avLst/>
          </a:prstGeom>
        </p:spPr>
      </p:pic>
      <p:sp>
        <p:nvSpPr>
          <p:cNvPr id="7" name="Google Shape;1088;p38">
            <a:extLst>
              <a:ext uri="{FF2B5EF4-FFF2-40B4-BE49-F238E27FC236}">
                <a16:creationId xmlns:a16="http://schemas.microsoft.com/office/drawing/2014/main" id="{F23F7B91-E964-4D64-9E17-380428FCF0C6}"/>
              </a:ext>
            </a:extLst>
          </p:cNvPr>
          <p:cNvSpPr txBox="1">
            <a:spLocks/>
          </p:cNvSpPr>
          <p:nvPr/>
        </p:nvSpPr>
        <p:spPr>
          <a:xfrm>
            <a:off x="618824" y="411675"/>
            <a:ext cx="4901971"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vi-VN" sz="3200">
                <a:latin typeface="Bahnschrift SemiLight SemiConde" panose="020B0502040204020203" pitchFamily="34" charset="0"/>
              </a:rPr>
              <a:t>RÚT TRÍCH ĐẶC TRƯNG</a:t>
            </a:r>
          </a:p>
        </p:txBody>
      </p:sp>
    </p:spTree>
    <p:extLst>
      <p:ext uri="{BB962C8B-B14F-4D97-AF65-F5344CB8AC3E}">
        <p14:creationId xmlns:p14="http://schemas.microsoft.com/office/powerpoint/2010/main" val="1305915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3" name="TextBox 2">
            <a:extLst>
              <a:ext uri="{FF2B5EF4-FFF2-40B4-BE49-F238E27FC236}">
                <a16:creationId xmlns:a16="http://schemas.microsoft.com/office/drawing/2014/main" id="{E2FA7E50-73C4-4F8B-BD3E-36F9210583C7}"/>
              </a:ext>
            </a:extLst>
          </p:cNvPr>
          <p:cNvSpPr txBox="1"/>
          <p:nvPr/>
        </p:nvSpPr>
        <p:spPr>
          <a:xfrm>
            <a:off x="618824" y="989475"/>
            <a:ext cx="6852214" cy="400110"/>
          </a:xfrm>
          <a:prstGeom prst="rect">
            <a:avLst/>
          </a:prstGeom>
          <a:noFill/>
        </p:spPr>
        <p:txBody>
          <a:bodyPr wrap="square" rtlCol="0">
            <a:spAutoFit/>
          </a:bodyPr>
          <a:lstStyle/>
          <a:p>
            <a:pPr algn="just"/>
            <a:r>
              <a:rPr lang="en-US" sz="2000">
                <a:solidFill>
                  <a:schemeClr val="accent5"/>
                </a:solidFill>
                <a:latin typeface="Maven Pro" panose="020B0604020202020204" charset="0"/>
              </a:rPr>
              <a:t>Phân </a:t>
            </a:r>
            <a:r>
              <a:rPr lang="en-US" sz="2000" err="1">
                <a:solidFill>
                  <a:schemeClr val="accent5"/>
                </a:solidFill>
                <a:latin typeface="Maven Pro" panose="020B0604020202020204" charset="0"/>
              </a:rPr>
              <a:t>đoạn</a:t>
            </a:r>
            <a:r>
              <a:rPr lang="en-US" sz="2000">
                <a:solidFill>
                  <a:schemeClr val="accent5"/>
                </a:solidFill>
                <a:latin typeface="Maven Pro" panose="020B0604020202020204" charset="0"/>
              </a:rPr>
              <a:t> ảnh</a:t>
            </a:r>
          </a:p>
        </p:txBody>
      </p:sp>
      <p:pic>
        <p:nvPicPr>
          <p:cNvPr id="7" name="Picture 6">
            <a:extLst>
              <a:ext uri="{FF2B5EF4-FFF2-40B4-BE49-F238E27FC236}">
                <a16:creationId xmlns:a16="http://schemas.microsoft.com/office/drawing/2014/main" id="{58A63685-A561-424D-8CF4-B3552DE567D5}"/>
              </a:ext>
            </a:extLst>
          </p:cNvPr>
          <p:cNvPicPr>
            <a:picLocks noChangeAspect="1"/>
          </p:cNvPicPr>
          <p:nvPr/>
        </p:nvPicPr>
        <p:blipFill>
          <a:blip r:embed="rId3"/>
          <a:stretch>
            <a:fillRect/>
          </a:stretch>
        </p:blipFill>
        <p:spPr>
          <a:xfrm>
            <a:off x="1232575" y="1636667"/>
            <a:ext cx="6678849" cy="2894193"/>
          </a:xfrm>
          <a:prstGeom prst="rect">
            <a:avLst/>
          </a:prstGeom>
        </p:spPr>
      </p:pic>
      <p:sp>
        <p:nvSpPr>
          <p:cNvPr id="8" name="Google Shape;1088;p38">
            <a:extLst>
              <a:ext uri="{FF2B5EF4-FFF2-40B4-BE49-F238E27FC236}">
                <a16:creationId xmlns:a16="http://schemas.microsoft.com/office/drawing/2014/main" id="{3F529803-E1C5-43A2-ADD7-B24B827B44A9}"/>
              </a:ext>
            </a:extLst>
          </p:cNvPr>
          <p:cNvSpPr txBox="1">
            <a:spLocks/>
          </p:cNvSpPr>
          <p:nvPr/>
        </p:nvSpPr>
        <p:spPr>
          <a:xfrm>
            <a:off x="618824" y="411675"/>
            <a:ext cx="4901971"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vi-VN" sz="3200">
                <a:latin typeface="Bahnschrift SemiLight SemiConde" panose="020B0502040204020203" pitchFamily="34" charset="0"/>
              </a:rPr>
              <a:t>RÚT TRÍCH ĐẶC TRƯNG</a:t>
            </a:r>
          </a:p>
        </p:txBody>
      </p:sp>
    </p:spTree>
    <p:extLst>
      <p:ext uri="{BB962C8B-B14F-4D97-AF65-F5344CB8AC3E}">
        <p14:creationId xmlns:p14="http://schemas.microsoft.com/office/powerpoint/2010/main" val="3999644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3" name="TextBox 2">
            <a:extLst>
              <a:ext uri="{FF2B5EF4-FFF2-40B4-BE49-F238E27FC236}">
                <a16:creationId xmlns:a16="http://schemas.microsoft.com/office/drawing/2014/main" id="{E2FA7E50-73C4-4F8B-BD3E-36F9210583C7}"/>
              </a:ext>
            </a:extLst>
          </p:cNvPr>
          <p:cNvSpPr txBox="1"/>
          <p:nvPr/>
        </p:nvSpPr>
        <p:spPr>
          <a:xfrm>
            <a:off x="618824" y="989475"/>
            <a:ext cx="7530966" cy="3554819"/>
          </a:xfrm>
          <a:prstGeom prst="rect">
            <a:avLst/>
          </a:prstGeom>
          <a:noFill/>
        </p:spPr>
        <p:txBody>
          <a:bodyPr wrap="square" rtlCol="0">
            <a:spAutoFit/>
          </a:bodyPr>
          <a:lstStyle/>
          <a:p>
            <a:pPr algn="just"/>
            <a:r>
              <a:rPr lang="en-US" sz="2000">
                <a:solidFill>
                  <a:schemeClr val="accent5"/>
                </a:solidFill>
                <a:effectLst/>
                <a:latin typeface="Maven Pro" panose="020B0604020202020204" charset="0"/>
                <a:ea typeface="DengXian" panose="02010600030101010101" pitchFamily="2" charset="-122"/>
                <a:cs typeface="Times New Roman" panose="02020603050405020304" pitchFamily="18" charset="0"/>
              </a:rPr>
              <a:t>Phát </a:t>
            </a:r>
            <a:r>
              <a:rPr lang="en-US" sz="2000" err="1">
                <a:solidFill>
                  <a:schemeClr val="accent5"/>
                </a:solidFill>
                <a:effectLst/>
                <a:latin typeface="Maven Pro" panose="020B0604020202020204" charset="0"/>
                <a:ea typeface="DengXian" panose="02010600030101010101" pitchFamily="2" charset="-122"/>
                <a:cs typeface="Times New Roman" panose="02020603050405020304" pitchFamily="18" charset="0"/>
              </a:rPr>
              <a:t>hiện</a:t>
            </a:r>
            <a:r>
              <a:rPr lang="en-US" sz="2000">
                <a:solidFill>
                  <a:schemeClr val="accent5"/>
                </a:solidFill>
                <a:effectLst/>
                <a:latin typeface="Maven Pro" panose="020B0604020202020204" charset="0"/>
                <a:ea typeface="DengXian" panose="02010600030101010101" pitchFamily="2" charset="-122"/>
                <a:cs typeface="Times New Roman" panose="02020603050405020304" pitchFamily="18" charset="0"/>
              </a:rPr>
              <a:t> </a:t>
            </a:r>
            <a:r>
              <a:rPr lang="en-US" sz="2000">
                <a:solidFill>
                  <a:schemeClr val="accent5"/>
                </a:solidFill>
                <a:latin typeface="Maven Pro" panose="020B0604020202020204" charset="0"/>
                <a:ea typeface="DengXian" panose="02010600030101010101" pitchFamily="2" charset="-122"/>
                <a:cs typeface="Times New Roman" panose="02020603050405020304" pitchFamily="18" charset="0"/>
              </a:rPr>
              <a:t>vùng</a:t>
            </a:r>
            <a:r>
              <a:rPr lang="en-US" sz="2000">
                <a:solidFill>
                  <a:schemeClr val="accent5"/>
                </a:solidFill>
                <a:effectLst/>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accent5"/>
                </a:solidFill>
                <a:effectLst/>
                <a:latin typeface="Maven Pro" panose="020B0604020202020204" charset="0"/>
                <a:ea typeface="DengXian" panose="02010600030101010101" pitchFamily="2" charset="-122"/>
                <a:cs typeface="Times New Roman" panose="02020603050405020304" pitchFamily="18" charset="0"/>
              </a:rPr>
              <a:t>kỳ</a:t>
            </a:r>
            <a:r>
              <a:rPr lang="en-US" sz="2000">
                <a:solidFill>
                  <a:schemeClr val="accent5"/>
                </a:solidFill>
                <a:effectLst/>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accent5"/>
                </a:solidFill>
                <a:effectLst/>
                <a:latin typeface="Maven Pro" panose="020B0604020202020204" charset="0"/>
                <a:ea typeface="DengXian" panose="02010600030101010101" pitchFamily="2" charset="-122"/>
                <a:cs typeface="Times New Roman" panose="02020603050405020304" pitchFamily="18" charset="0"/>
              </a:rPr>
              <a:t>dị</a:t>
            </a:r>
            <a:r>
              <a:rPr lang="en-US" sz="2000">
                <a:solidFill>
                  <a:schemeClr val="accent5"/>
                </a:solidFill>
                <a:effectLst/>
                <a:latin typeface="Maven Pro" panose="020B0604020202020204" charset="0"/>
                <a:ea typeface="DengXian" panose="02010600030101010101" pitchFamily="2" charset="-122"/>
                <a:cs typeface="Times New Roman" panose="02020603050405020304" pitchFamily="18" charset="0"/>
              </a:rPr>
              <a:t> (singularity)</a:t>
            </a:r>
          </a:p>
          <a:p>
            <a:pPr algn="just"/>
            <a:endParaRPr lang="en-US" sz="2000">
              <a:solidFill>
                <a:schemeClr val="bg1"/>
              </a:solidFill>
              <a:latin typeface="Maven Pro" panose="020B0604020202020204" charset="0"/>
              <a:ea typeface="DengXian" panose="02010600030101010101" pitchFamily="2" charset="-122"/>
              <a:cs typeface="Times New Roman" panose="02020603050405020304" pitchFamily="18" charset="0"/>
            </a:endParaRPr>
          </a:p>
          <a:p>
            <a:pPr marL="739775" indent="-342900" algn="just">
              <a:spcBef>
                <a:spcPts val="600"/>
              </a:spcBef>
              <a:spcAft>
                <a:spcPts val="600"/>
              </a:spcAft>
              <a:buClr>
                <a:schemeClr val="bg1"/>
              </a:buClr>
              <a:buFont typeface="Wingdings" panose="05000000000000000000" pitchFamily="2" charset="2"/>
              <a:buChar char="§"/>
            </a:pP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Dựa</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trên</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ảnh</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định</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hướng</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của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dấu</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vân</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tay</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a:t>
            </a:r>
          </a:p>
          <a:p>
            <a:pPr marL="739775" indent="-342900" algn="just">
              <a:spcBef>
                <a:spcPts val="600"/>
              </a:spcBef>
              <a:spcAft>
                <a:spcPts val="600"/>
              </a:spcAft>
              <a:buClr>
                <a:schemeClr val="bg1"/>
              </a:buClr>
              <a:buFont typeface="Wingdings" panose="05000000000000000000" pitchFamily="2" charset="2"/>
              <a:buChar char="§"/>
            </a:pP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Phương</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pháp</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được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biết</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đến</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nhiều</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nhất</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là</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phương</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pháp</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dựa</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vào</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chỉ</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số</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Poincare (Kawagoe và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Tojo</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a:t>
            </a:r>
          </a:p>
          <a:p>
            <a:pPr marL="739775" indent="-342900" algn="just">
              <a:spcBef>
                <a:spcPts val="600"/>
              </a:spcBef>
              <a:spcAft>
                <a:spcPts val="600"/>
              </a:spcAft>
              <a:buClr>
                <a:schemeClr val="bg1"/>
              </a:buClr>
              <a:buFont typeface="Wingdings" panose="05000000000000000000" pitchFamily="2" charset="2"/>
              <a:buChar char="§"/>
            </a:pP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Một</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số</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hướng</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tiếp</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cận</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khác</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a:t>
            </a:r>
          </a:p>
          <a:p>
            <a:pPr marL="1252538" indent="-342900" algn="just">
              <a:spcBef>
                <a:spcPts val="600"/>
              </a:spcBef>
              <a:spcAft>
                <a:spcPts val="600"/>
              </a:spcAft>
              <a:buClr>
                <a:schemeClr val="bg1"/>
              </a:buClr>
              <a:buSzPct val="50000"/>
              <a:buFont typeface="Wingdings" panose="05000000000000000000" pitchFamily="2" charset="2"/>
              <a:buChar char="§"/>
            </a:pP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Các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phương</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pháp</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dựa</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trên</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đặc</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điểm</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cục</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bộ</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của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ảnh</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định</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hướng</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a:t>
            </a:r>
          </a:p>
          <a:p>
            <a:pPr marL="1252538" indent="-342900" algn="just">
              <a:spcBef>
                <a:spcPts val="600"/>
              </a:spcBef>
              <a:spcAft>
                <a:spcPts val="600"/>
              </a:spcAft>
              <a:buClr>
                <a:schemeClr val="bg1"/>
              </a:buClr>
              <a:buSzPct val="50000"/>
              <a:buFont typeface="Wingdings" panose="05000000000000000000" pitchFamily="2" charset="2"/>
              <a:buChar char="§"/>
            </a:pP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Các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phương</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pháp</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dựa</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trên</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phân</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vùng</a:t>
            </a:r>
            <a:r>
              <a:rPr lang="vi-VN" sz="2000">
                <a:solidFill>
                  <a:schemeClr val="bg1"/>
                </a:solidFill>
                <a:latin typeface="Maven Pro" panose="020B0604020202020204" charset="0"/>
                <a:ea typeface="DengXian" panose="02010600030101010101" pitchFamily="2" charset="-122"/>
                <a:cs typeface="Times New Roman" panose="02020603050405020304" pitchFamily="18" charset="0"/>
              </a:rPr>
              <a:t>.</a:t>
            </a:r>
            <a:endParaRPr lang="en-US" sz="2000">
              <a:solidFill>
                <a:schemeClr val="bg1"/>
              </a:solidFill>
              <a:latin typeface="Maven Pro" panose="020B0604020202020204" charset="0"/>
              <a:ea typeface="DengXian" panose="02010600030101010101" pitchFamily="2" charset="-122"/>
              <a:cs typeface="Times New Roman" panose="02020603050405020304" pitchFamily="18" charset="0"/>
            </a:endParaRPr>
          </a:p>
        </p:txBody>
      </p:sp>
      <p:sp>
        <p:nvSpPr>
          <p:cNvPr id="6" name="Google Shape;1088;p38">
            <a:extLst>
              <a:ext uri="{FF2B5EF4-FFF2-40B4-BE49-F238E27FC236}">
                <a16:creationId xmlns:a16="http://schemas.microsoft.com/office/drawing/2014/main" id="{2BEA6C28-286E-4F40-B55C-F589219ABE13}"/>
              </a:ext>
            </a:extLst>
          </p:cNvPr>
          <p:cNvSpPr txBox="1">
            <a:spLocks/>
          </p:cNvSpPr>
          <p:nvPr/>
        </p:nvSpPr>
        <p:spPr>
          <a:xfrm>
            <a:off x="618824" y="411675"/>
            <a:ext cx="4901971"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vi-VN" sz="3200">
                <a:latin typeface="Bahnschrift SemiLight SemiConde" panose="020B0502040204020203" pitchFamily="34" charset="0"/>
              </a:rPr>
              <a:t>RÚT TRÍCH ĐẶC TRƯNG</a:t>
            </a:r>
          </a:p>
        </p:txBody>
      </p:sp>
    </p:spTree>
    <p:extLst>
      <p:ext uri="{BB962C8B-B14F-4D97-AF65-F5344CB8AC3E}">
        <p14:creationId xmlns:p14="http://schemas.microsoft.com/office/powerpoint/2010/main" val="1096122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298F8D6-3558-442F-BEC4-73E98A80384D}"/>
              </a:ext>
            </a:extLst>
          </p:cNvPr>
          <p:cNvSpPr txBox="1"/>
          <p:nvPr/>
        </p:nvSpPr>
        <p:spPr>
          <a:xfrm>
            <a:off x="618824" y="989475"/>
            <a:ext cx="7650969" cy="3093154"/>
          </a:xfrm>
          <a:prstGeom prst="rect">
            <a:avLst/>
          </a:prstGeom>
          <a:noFill/>
        </p:spPr>
        <p:txBody>
          <a:bodyPr wrap="square" rtlCol="0">
            <a:spAutoFit/>
          </a:bodyPr>
          <a:lstStyle/>
          <a:p>
            <a:pPr algn="just"/>
            <a:r>
              <a:rPr lang="en-US" sz="2000">
                <a:solidFill>
                  <a:schemeClr val="accent5"/>
                </a:solidFill>
                <a:latin typeface="Maven Pro" panose="020B0604020202020204" charset="0"/>
              </a:rPr>
              <a:t>Tăng </a:t>
            </a:r>
            <a:r>
              <a:rPr lang="en-US" sz="2000" err="1">
                <a:solidFill>
                  <a:schemeClr val="accent5"/>
                </a:solidFill>
                <a:latin typeface="Maven Pro" panose="020B0604020202020204" charset="0"/>
              </a:rPr>
              <a:t>cường</a:t>
            </a:r>
            <a:r>
              <a:rPr lang="en-US" sz="2000">
                <a:solidFill>
                  <a:schemeClr val="accent5"/>
                </a:solidFill>
                <a:latin typeface="Maven Pro" panose="020B0604020202020204" charset="0"/>
              </a:rPr>
              <a:t> ảnh </a:t>
            </a:r>
          </a:p>
          <a:p>
            <a:pPr algn="just"/>
            <a:endParaRPr lang="en-US" sz="2000">
              <a:solidFill>
                <a:schemeClr val="bg1"/>
              </a:solidFill>
              <a:latin typeface="Maven Pro" panose="020B0604020202020204" charset="0"/>
            </a:endParaRPr>
          </a:p>
          <a:p>
            <a:pPr marL="803275" indent="-342900" algn="just">
              <a:spcBef>
                <a:spcPts val="600"/>
              </a:spcBef>
              <a:spcAft>
                <a:spcPts val="600"/>
              </a:spcAft>
              <a:buClr>
                <a:schemeClr val="bg1"/>
              </a:buClr>
              <a:buFont typeface="Wingdings" panose="05000000000000000000" pitchFamily="2" charset="2"/>
              <a:buChar char="§"/>
            </a:pPr>
            <a:r>
              <a:rPr lang="en-US" sz="2000" err="1">
                <a:solidFill>
                  <a:schemeClr val="bg1"/>
                </a:solidFill>
                <a:latin typeface="Maven Pro" panose="020B0604020202020204" charset="0"/>
              </a:rPr>
              <a:t>Mục</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tiêu</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cải</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thiện</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chất</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lượng</a:t>
            </a:r>
            <a:r>
              <a:rPr lang="en-US" sz="2000">
                <a:solidFill>
                  <a:schemeClr val="bg1"/>
                </a:solidFill>
                <a:latin typeface="Maven Pro" panose="020B0604020202020204" charset="0"/>
              </a:rPr>
              <a:t> của </a:t>
            </a:r>
            <a:r>
              <a:rPr lang="en-US" sz="2000" err="1">
                <a:solidFill>
                  <a:schemeClr val="bg1"/>
                </a:solidFill>
                <a:latin typeface="Maven Pro" panose="020B0604020202020204" charset="0"/>
              </a:rPr>
              <a:t>ảnh</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vân</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tay</a:t>
            </a:r>
            <a:r>
              <a:rPr lang="en-US" sz="2000">
                <a:solidFill>
                  <a:schemeClr val="bg1"/>
                </a:solidFill>
                <a:latin typeface="Maven Pro" panose="020B0604020202020204" charset="0"/>
              </a:rPr>
              <a:t> ở </a:t>
            </a:r>
            <a:r>
              <a:rPr lang="en-US" sz="2000" err="1">
                <a:solidFill>
                  <a:schemeClr val="bg1"/>
                </a:solidFill>
                <a:latin typeface="Maven Pro" panose="020B0604020202020204" charset="0"/>
              </a:rPr>
              <a:t>các</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vùng</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có</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thể</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khôi</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phục</a:t>
            </a:r>
            <a:r>
              <a:rPr lang="en-US" sz="2000">
                <a:solidFill>
                  <a:schemeClr val="bg1"/>
                </a:solidFill>
                <a:latin typeface="Maven Pro" panose="020B0604020202020204" charset="0"/>
              </a:rPr>
              <a:t> và </a:t>
            </a:r>
            <a:r>
              <a:rPr lang="en-US" sz="2000" err="1">
                <a:solidFill>
                  <a:schemeClr val="bg1"/>
                </a:solidFill>
                <a:latin typeface="Maven Pro" panose="020B0604020202020204" charset="0"/>
              </a:rPr>
              <a:t>đánh</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dấu</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các</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vùng</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không</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thể</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khôi</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phục</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để</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xử</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lý</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thêm</a:t>
            </a:r>
            <a:r>
              <a:rPr lang="en-US" sz="2000">
                <a:solidFill>
                  <a:schemeClr val="bg1"/>
                </a:solidFill>
                <a:latin typeface="Maven Pro" panose="020B0604020202020204" charset="0"/>
              </a:rPr>
              <a:t>.</a:t>
            </a:r>
          </a:p>
          <a:p>
            <a:pPr marL="803275" indent="-342900" algn="just">
              <a:spcBef>
                <a:spcPts val="600"/>
              </a:spcBef>
              <a:spcAft>
                <a:spcPts val="600"/>
              </a:spcAft>
              <a:buClr>
                <a:schemeClr val="bg1"/>
              </a:buClr>
              <a:buFont typeface="Wingdings" panose="05000000000000000000" pitchFamily="2" charset="2"/>
              <a:buChar char="§"/>
            </a:pPr>
            <a:r>
              <a:rPr lang="en-US" sz="2000" err="1">
                <a:solidFill>
                  <a:schemeClr val="bg1"/>
                </a:solidFill>
                <a:latin typeface="Maven Pro" panose="020B0604020202020204" charset="0"/>
              </a:rPr>
              <a:t>Kỹ</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thuật</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sử</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dụng</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kỹ</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thuật</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dựa</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trên</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các</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bộ</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lọc</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theo</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ngữ</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cảnh</a:t>
            </a:r>
            <a:r>
              <a:rPr lang="en-US" sz="2000">
                <a:solidFill>
                  <a:schemeClr val="bg1"/>
                </a:solidFill>
                <a:latin typeface="Maven Pro" panose="020B0604020202020204" charset="0"/>
              </a:rPr>
              <a:t> (contextual filters).</a:t>
            </a:r>
            <a:r>
              <a:rPr lang="en-US" sz="2000">
                <a:effectLst/>
                <a:latin typeface="Calibri" panose="020F0502020204030204" pitchFamily="34" charset="0"/>
                <a:ea typeface="DengXian" panose="02010600030101010101" pitchFamily="2" charset="-122"/>
                <a:cs typeface="Times New Roman" panose="02020603050405020304" pitchFamily="18" charset="0"/>
              </a:rPr>
              <a:t> </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Các </a:t>
            </a: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đặc</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tính</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của </a:t>
            </a: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bộ</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lọc</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theo</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ngữ</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cảnh</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được </a:t>
            </a: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xác</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định</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bởi</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hướng</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cục</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bộ</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và </a:t>
            </a: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tần</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số</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cục</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bộ</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của </a:t>
            </a: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đường</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vân</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a:t>
            </a:r>
            <a:endParaRPr lang="en-US" sz="2000">
              <a:solidFill>
                <a:schemeClr val="bg1"/>
              </a:solidFill>
              <a:latin typeface="Maven Pro" panose="020B0604020202020204" charset="0"/>
            </a:endParaRPr>
          </a:p>
        </p:txBody>
      </p:sp>
      <p:sp>
        <p:nvSpPr>
          <p:cNvPr id="6" name="Google Shape;1088;p38">
            <a:extLst>
              <a:ext uri="{FF2B5EF4-FFF2-40B4-BE49-F238E27FC236}">
                <a16:creationId xmlns:a16="http://schemas.microsoft.com/office/drawing/2014/main" id="{DC73530A-6C91-4BAE-9E41-FB43F5B550E0}"/>
              </a:ext>
            </a:extLst>
          </p:cNvPr>
          <p:cNvSpPr txBox="1">
            <a:spLocks/>
          </p:cNvSpPr>
          <p:nvPr/>
        </p:nvSpPr>
        <p:spPr>
          <a:xfrm>
            <a:off x="618824" y="411675"/>
            <a:ext cx="4901971"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vi-VN" sz="3200">
                <a:latin typeface="Bahnschrift SemiLight SemiConde" panose="020B0502040204020203" pitchFamily="34" charset="0"/>
              </a:rPr>
              <a:t>RÚT TRÍCH ĐẶC TRƯNG</a:t>
            </a:r>
          </a:p>
        </p:txBody>
      </p:sp>
    </p:spTree>
    <p:extLst>
      <p:ext uri="{BB962C8B-B14F-4D97-AF65-F5344CB8AC3E}">
        <p14:creationId xmlns:p14="http://schemas.microsoft.com/office/powerpoint/2010/main" val="3880475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3" name="TextBox 2">
            <a:extLst>
              <a:ext uri="{FF2B5EF4-FFF2-40B4-BE49-F238E27FC236}">
                <a16:creationId xmlns:a16="http://schemas.microsoft.com/office/drawing/2014/main" id="{E2FA7E50-73C4-4F8B-BD3E-36F9210583C7}"/>
              </a:ext>
            </a:extLst>
          </p:cNvPr>
          <p:cNvSpPr txBox="1"/>
          <p:nvPr/>
        </p:nvSpPr>
        <p:spPr>
          <a:xfrm>
            <a:off x="618824" y="987115"/>
            <a:ext cx="6852214" cy="707886"/>
          </a:xfrm>
          <a:prstGeom prst="rect">
            <a:avLst/>
          </a:prstGeom>
          <a:noFill/>
        </p:spPr>
        <p:txBody>
          <a:bodyPr wrap="square" rtlCol="0">
            <a:spAutoFit/>
          </a:bodyPr>
          <a:lstStyle/>
          <a:p>
            <a:r>
              <a:rPr lang="en-US" sz="2000">
                <a:solidFill>
                  <a:schemeClr val="accent5"/>
                </a:solidFill>
                <a:latin typeface="Maven Pro" panose="020B0604020202020204" charset="0"/>
              </a:rPr>
              <a:t>Rút </a:t>
            </a:r>
            <a:r>
              <a:rPr lang="en-US" sz="2000" err="1">
                <a:solidFill>
                  <a:schemeClr val="accent5"/>
                </a:solidFill>
                <a:latin typeface="Maven Pro" panose="020B0604020202020204" charset="0"/>
              </a:rPr>
              <a:t>trích</a:t>
            </a:r>
            <a:r>
              <a:rPr lang="en-US" sz="2000">
                <a:solidFill>
                  <a:schemeClr val="accent5"/>
                </a:solidFill>
                <a:latin typeface="Maven Pro" panose="020B0604020202020204" charset="0"/>
              </a:rPr>
              <a:t> </a:t>
            </a:r>
            <a:r>
              <a:rPr lang="vi-VN" sz="2000">
                <a:solidFill>
                  <a:schemeClr val="accent5"/>
                </a:solidFill>
                <a:latin typeface="Maven Pro" panose="020B0604020202020204" charset="0"/>
              </a:rPr>
              <a:t>các điểm </a:t>
            </a:r>
            <a:r>
              <a:rPr lang="en-US" sz="2000">
                <a:solidFill>
                  <a:schemeClr val="accent5"/>
                </a:solidFill>
                <a:latin typeface="Maven Pro" panose="020B0604020202020204" charset="0"/>
              </a:rPr>
              <a:t>đặc </a:t>
            </a:r>
            <a:r>
              <a:rPr lang="en-US" sz="2000" err="1">
                <a:solidFill>
                  <a:schemeClr val="accent5"/>
                </a:solidFill>
                <a:latin typeface="Maven Pro" panose="020B0604020202020204" charset="0"/>
              </a:rPr>
              <a:t>trưng</a:t>
            </a:r>
            <a:endParaRPr lang="en-US" sz="2000">
              <a:solidFill>
                <a:schemeClr val="accent5"/>
              </a:solidFill>
              <a:latin typeface="Maven Pro" panose="020B0604020202020204" charset="0"/>
            </a:endParaRPr>
          </a:p>
          <a:p>
            <a:endParaRPr lang="en-US" sz="2000">
              <a:solidFill>
                <a:schemeClr val="accent5"/>
              </a:solidFill>
              <a:latin typeface="Maven Pro" panose="020B0604020202020204" charset="0"/>
            </a:endParaRPr>
          </a:p>
        </p:txBody>
      </p:sp>
      <p:pic>
        <p:nvPicPr>
          <p:cNvPr id="5" name="Picture 4">
            <a:extLst>
              <a:ext uri="{FF2B5EF4-FFF2-40B4-BE49-F238E27FC236}">
                <a16:creationId xmlns:a16="http://schemas.microsoft.com/office/drawing/2014/main" id="{A1BBEA8E-264E-4E06-B1EB-25E4FB88A53C}"/>
              </a:ext>
            </a:extLst>
          </p:cNvPr>
          <p:cNvPicPr>
            <a:picLocks noChangeAspect="1"/>
          </p:cNvPicPr>
          <p:nvPr/>
        </p:nvPicPr>
        <p:blipFill rotWithShape="1">
          <a:blip r:embed="rId3"/>
          <a:srcRect t="4290" b="4204"/>
          <a:stretch/>
        </p:blipFill>
        <p:spPr>
          <a:xfrm>
            <a:off x="1451048" y="1564915"/>
            <a:ext cx="6241904" cy="3254565"/>
          </a:xfrm>
          <a:prstGeom prst="rect">
            <a:avLst/>
          </a:prstGeom>
        </p:spPr>
      </p:pic>
      <p:sp>
        <p:nvSpPr>
          <p:cNvPr id="7" name="Google Shape;1088;p38">
            <a:extLst>
              <a:ext uri="{FF2B5EF4-FFF2-40B4-BE49-F238E27FC236}">
                <a16:creationId xmlns:a16="http://schemas.microsoft.com/office/drawing/2014/main" id="{F74241D2-DCED-4036-ACB9-988098C2D567}"/>
              </a:ext>
            </a:extLst>
          </p:cNvPr>
          <p:cNvSpPr txBox="1">
            <a:spLocks/>
          </p:cNvSpPr>
          <p:nvPr/>
        </p:nvSpPr>
        <p:spPr>
          <a:xfrm>
            <a:off x="618824" y="411675"/>
            <a:ext cx="4901971"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vi-VN" sz="3200">
                <a:latin typeface="Bahnschrift SemiLight SemiConde" panose="020B0502040204020203" pitchFamily="34" charset="0"/>
              </a:rPr>
              <a:t>RÚT TRÍCH ĐẶC TRƯNG</a:t>
            </a:r>
          </a:p>
        </p:txBody>
      </p:sp>
    </p:spTree>
    <p:extLst>
      <p:ext uri="{BB962C8B-B14F-4D97-AF65-F5344CB8AC3E}">
        <p14:creationId xmlns:p14="http://schemas.microsoft.com/office/powerpoint/2010/main" val="2827937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5099691" y="2866257"/>
            <a:ext cx="2251800" cy="78520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atin typeface="Bahnschrift SemiLight SemiConde" panose="020B0502040204020203" pitchFamily="34" charset="0"/>
              </a:rPr>
              <a:t>PHƯƠNG PHÁP</a:t>
            </a:r>
            <a:br>
              <a:rPr lang="vi-VN">
                <a:latin typeface="Bahnschrift SemiLight SemiConde" panose="020B0502040204020203" pitchFamily="34" charset="0"/>
              </a:rPr>
            </a:br>
            <a:r>
              <a:rPr lang="vi-VN">
                <a:latin typeface="Bahnschrift SemiLight SemiConde" panose="020B0502040204020203" pitchFamily="34" charset="0"/>
              </a:rPr>
              <a:t>STATE-OF-THE-ART</a:t>
            </a:r>
            <a:endParaRPr>
              <a:latin typeface="Bahnschrift SemiLight SemiConde" panose="020B0502040204020203" pitchFamily="34" charset="0"/>
            </a:endParaRPr>
          </a:p>
        </p:txBody>
      </p:sp>
      <p:sp>
        <p:nvSpPr>
          <p:cNvPr id="472" name="Google Shape;472;p27"/>
          <p:cNvSpPr txBox="1">
            <a:spLocks noGrp="1"/>
          </p:cNvSpPr>
          <p:nvPr>
            <p:ph type="subTitle" idx="1"/>
          </p:nvPr>
        </p:nvSpPr>
        <p:spPr>
          <a:xfrm>
            <a:off x="7351490" y="3653205"/>
            <a:ext cx="1491059" cy="11900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t>Ph</a:t>
            </a:r>
            <a:r>
              <a:rPr lang="vi-VN" sz="1600"/>
              <a:t>ư</a:t>
            </a:r>
            <a:r>
              <a:rPr lang="en-US" sz="1600" err="1"/>
              <a:t>ơng</a:t>
            </a:r>
            <a:r>
              <a:rPr lang="en-US" sz="1600"/>
              <a:t> </a:t>
            </a:r>
            <a:r>
              <a:rPr lang="en-US" sz="1600" err="1"/>
              <a:t>pháp</a:t>
            </a:r>
            <a:endParaRPr lang="en-US" sz="1600"/>
          </a:p>
          <a:p>
            <a:pPr marL="0" lvl="0" indent="0" algn="l" rtl="0">
              <a:spcBef>
                <a:spcPts val="0"/>
              </a:spcBef>
              <a:spcAft>
                <a:spcPts val="0"/>
              </a:spcAft>
              <a:buNone/>
            </a:pPr>
            <a:r>
              <a:rPr lang="vi-VN" sz="1600" err="1"/>
              <a:t>Datasets</a:t>
            </a:r>
            <a:endParaRPr lang="vi-VN" sz="1600"/>
          </a:p>
          <a:p>
            <a:pPr marL="0" lvl="0" indent="0" algn="l" rtl="0">
              <a:spcBef>
                <a:spcPts val="0"/>
              </a:spcBef>
              <a:spcAft>
                <a:spcPts val="0"/>
              </a:spcAft>
              <a:buNone/>
            </a:pPr>
            <a:r>
              <a:rPr lang="vi-VN" sz="1600" err="1"/>
              <a:t>Kết</a:t>
            </a:r>
            <a:r>
              <a:rPr lang="vi-VN" sz="1600"/>
              <a:t> </a:t>
            </a:r>
            <a:r>
              <a:rPr lang="vi-VN" sz="1600" err="1"/>
              <a:t>quả</a:t>
            </a:r>
            <a:r>
              <a:rPr lang="vi-VN" sz="1600"/>
              <a:t> </a:t>
            </a:r>
            <a:r>
              <a:rPr lang="vi-VN" sz="1600" err="1"/>
              <a:t>thực</a:t>
            </a:r>
            <a:r>
              <a:rPr lang="en-US" sz="1600"/>
              <a:t> </a:t>
            </a:r>
            <a:r>
              <a:rPr lang="vi-VN" sz="1600" err="1"/>
              <a:t>nghiệm</a:t>
            </a:r>
            <a:endParaRPr sz="1600"/>
          </a:p>
        </p:txBody>
      </p:sp>
      <p:sp>
        <p:nvSpPr>
          <p:cNvPr id="473" name="Google Shape;473;p27"/>
          <p:cNvSpPr txBox="1">
            <a:spLocks noGrp="1"/>
          </p:cNvSpPr>
          <p:nvPr>
            <p:ph type="ctrTitle" idx="4"/>
          </p:nvPr>
        </p:nvSpPr>
        <p:spPr>
          <a:xfrm>
            <a:off x="3013187" y="2867996"/>
            <a:ext cx="1894479" cy="7852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Bahnschrift SemiLight SemiConde" panose="020B0502040204020203" pitchFamily="34" charset="0"/>
              </a:rPr>
              <a:t>KIẾN THỨC TRONG SÁCH</a:t>
            </a:r>
            <a:endParaRPr>
              <a:latin typeface="Bahnschrift SemiLight SemiConde" panose="020B0502040204020203" pitchFamily="34" charset="0"/>
            </a:endParaRPr>
          </a:p>
        </p:txBody>
      </p:sp>
      <p:sp>
        <p:nvSpPr>
          <p:cNvPr id="474" name="Google Shape;474;p27"/>
          <p:cNvSpPr txBox="1">
            <a:spLocks noGrp="1"/>
          </p:cNvSpPr>
          <p:nvPr>
            <p:ph type="ctrTitle"/>
          </p:nvPr>
        </p:nvSpPr>
        <p:spPr>
          <a:xfrm>
            <a:off x="759133" y="3009852"/>
            <a:ext cx="2152500" cy="4980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Bahnschrift SemiLight SemiConde" panose="020B0502040204020203" pitchFamily="34" charset="0"/>
              </a:rPr>
              <a:t>GIỚI THIỆU</a:t>
            </a:r>
            <a:endParaRPr>
              <a:latin typeface="Bahnschrift SemiLight SemiConde" panose="020B0502040204020203" pitchFamily="34" charset="0"/>
            </a:endParaRPr>
          </a:p>
        </p:txBody>
      </p:sp>
      <p:sp>
        <p:nvSpPr>
          <p:cNvPr id="475" name="Google Shape;475;p27"/>
          <p:cNvSpPr txBox="1">
            <a:spLocks noGrp="1"/>
          </p:cNvSpPr>
          <p:nvPr>
            <p:ph type="subTitle" idx="2"/>
          </p:nvPr>
        </p:nvSpPr>
        <p:spPr>
          <a:xfrm>
            <a:off x="759133" y="3684093"/>
            <a:ext cx="2067609" cy="9423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Đặc điểm vân tay</a:t>
            </a:r>
          </a:p>
          <a:p>
            <a:pPr marL="0" lvl="0" indent="0" algn="l" rtl="0">
              <a:spcBef>
                <a:spcPts val="0"/>
              </a:spcBef>
              <a:spcAft>
                <a:spcPts val="0"/>
              </a:spcAft>
              <a:buNone/>
            </a:pPr>
            <a:r>
              <a:rPr lang="en" sz="1600"/>
              <a:t>Giới thiệu bài toán</a:t>
            </a:r>
          </a:p>
          <a:p>
            <a:pPr marL="0" lvl="0" indent="0" algn="l" rtl="0">
              <a:spcBef>
                <a:spcPts val="0"/>
              </a:spcBef>
              <a:spcAft>
                <a:spcPts val="0"/>
              </a:spcAft>
              <a:buNone/>
            </a:pPr>
            <a:r>
              <a:rPr lang="en" sz="1600"/>
              <a:t>Động lực nghiên cứu</a:t>
            </a:r>
          </a:p>
        </p:txBody>
      </p:sp>
      <p:sp>
        <p:nvSpPr>
          <p:cNvPr id="476" name="Google Shape;476;p27"/>
          <p:cNvSpPr txBox="1">
            <a:spLocks noGrp="1"/>
          </p:cNvSpPr>
          <p:nvPr>
            <p:ph type="title" idx="3"/>
          </p:nvPr>
        </p:nvSpPr>
        <p:spPr>
          <a:xfrm>
            <a:off x="735620" y="2255831"/>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77" name="Google Shape;477;p27"/>
          <p:cNvSpPr txBox="1">
            <a:spLocks noGrp="1"/>
          </p:cNvSpPr>
          <p:nvPr>
            <p:ph type="subTitle" idx="5"/>
          </p:nvPr>
        </p:nvSpPr>
        <p:spPr>
          <a:xfrm>
            <a:off x="3011387" y="3683049"/>
            <a:ext cx="2056124" cy="8241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err="1"/>
              <a:t>Lịch</a:t>
            </a:r>
            <a:r>
              <a:rPr lang="en-US" sz="1600"/>
              <a:t> </a:t>
            </a:r>
            <a:r>
              <a:rPr lang="en-US" sz="1600" err="1"/>
              <a:t>sử</a:t>
            </a:r>
            <a:r>
              <a:rPr lang="en-US" sz="1600"/>
              <a:t> và </a:t>
            </a:r>
            <a:r>
              <a:rPr lang="en-US" sz="1600" err="1"/>
              <a:t>ứng</a:t>
            </a:r>
            <a:r>
              <a:rPr lang="en-US" sz="1600"/>
              <a:t> </a:t>
            </a:r>
            <a:r>
              <a:rPr lang="en-US" sz="1600" err="1"/>
              <a:t>dụng</a:t>
            </a:r>
            <a:endParaRPr lang="en-US" sz="1600"/>
          </a:p>
          <a:p>
            <a:pPr marL="0" lvl="0" indent="0" algn="l" rtl="0">
              <a:spcBef>
                <a:spcPts val="0"/>
              </a:spcBef>
              <a:spcAft>
                <a:spcPts val="0"/>
              </a:spcAft>
              <a:buNone/>
            </a:pPr>
            <a:r>
              <a:rPr lang="en-US" sz="1600" err="1"/>
              <a:t>Cảm</a:t>
            </a:r>
            <a:r>
              <a:rPr lang="en-US" sz="1600"/>
              <a:t> </a:t>
            </a:r>
            <a:r>
              <a:rPr lang="en-US" sz="1600" err="1"/>
              <a:t>biến</a:t>
            </a:r>
            <a:r>
              <a:rPr lang="en-US" sz="1600"/>
              <a:t> </a:t>
            </a:r>
            <a:r>
              <a:rPr lang="en-US" sz="1600" err="1"/>
              <a:t>vân</a:t>
            </a:r>
            <a:r>
              <a:rPr lang="en-US" sz="1600"/>
              <a:t> </a:t>
            </a:r>
            <a:r>
              <a:rPr lang="en-US" sz="1600" err="1"/>
              <a:t>tay</a:t>
            </a:r>
            <a:endParaRPr lang="en-US" sz="1600"/>
          </a:p>
          <a:p>
            <a:pPr marL="0" lvl="0" indent="0" algn="l" rtl="0">
              <a:spcBef>
                <a:spcPts val="0"/>
              </a:spcBef>
              <a:spcAft>
                <a:spcPts val="0"/>
              </a:spcAft>
              <a:buNone/>
            </a:pPr>
            <a:r>
              <a:rPr lang="en-US" sz="1600" err="1"/>
              <a:t>Rút</a:t>
            </a:r>
            <a:r>
              <a:rPr lang="en-US" sz="1600"/>
              <a:t> </a:t>
            </a:r>
            <a:r>
              <a:rPr lang="en-US" sz="1600" err="1"/>
              <a:t>trích</a:t>
            </a:r>
            <a:r>
              <a:rPr lang="en-US" sz="1600"/>
              <a:t> </a:t>
            </a:r>
            <a:r>
              <a:rPr lang="en-US" sz="1600" err="1"/>
              <a:t>đặc</a:t>
            </a:r>
            <a:r>
              <a:rPr lang="en-US" sz="1600"/>
              <a:t> </a:t>
            </a:r>
            <a:r>
              <a:rPr lang="en-US" sz="1600" err="1"/>
              <a:t>trưng</a:t>
            </a:r>
            <a:endParaRPr lang="en-US" sz="1600"/>
          </a:p>
          <a:p>
            <a:pPr marL="0" lvl="0" indent="0" algn="l" rtl="0">
              <a:spcBef>
                <a:spcPts val="0"/>
              </a:spcBef>
              <a:spcAft>
                <a:spcPts val="0"/>
              </a:spcAft>
              <a:buNone/>
            </a:pPr>
            <a:r>
              <a:rPr lang="en-US" sz="1600" err="1"/>
              <a:t>Đối</a:t>
            </a:r>
            <a:r>
              <a:rPr lang="en-US" sz="1600"/>
              <a:t> </a:t>
            </a:r>
            <a:r>
              <a:rPr lang="en-US" sz="1600" err="1"/>
              <a:t>sánh</a:t>
            </a:r>
            <a:endParaRPr sz="1600"/>
          </a:p>
        </p:txBody>
      </p:sp>
      <p:sp>
        <p:nvSpPr>
          <p:cNvPr id="478" name="Google Shape;478;p27"/>
          <p:cNvSpPr txBox="1">
            <a:spLocks noGrp="1"/>
          </p:cNvSpPr>
          <p:nvPr>
            <p:ph type="title" idx="6"/>
          </p:nvPr>
        </p:nvSpPr>
        <p:spPr>
          <a:xfrm>
            <a:off x="3013187" y="2255831"/>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Bahnschrift SemiLight SemiConde" panose="020B0502040204020203" pitchFamily="34" charset="0"/>
                <a:cs typeface="Biome" panose="020B0502040204020203" pitchFamily="34" charset="0"/>
              </a:rPr>
              <a:t>NỘI DUNG</a:t>
            </a:r>
            <a:endParaRPr sz="3200">
              <a:latin typeface="Bahnschrift SemiLight SemiConde" panose="020B0502040204020203" pitchFamily="34" charset="0"/>
              <a:cs typeface="Biome" panose="020B0502040204020203" pitchFamily="34" charset="0"/>
            </a:endParaRPr>
          </a:p>
        </p:txBody>
      </p:sp>
      <p:sp>
        <p:nvSpPr>
          <p:cNvPr id="480" name="Google Shape;480;p27"/>
          <p:cNvSpPr txBox="1">
            <a:spLocks noGrp="1"/>
          </p:cNvSpPr>
          <p:nvPr>
            <p:ph type="title" idx="9"/>
          </p:nvPr>
        </p:nvSpPr>
        <p:spPr>
          <a:xfrm>
            <a:off x="5195044" y="2255831"/>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81" name="Google Shape;481;p27"/>
          <p:cNvSpPr/>
          <p:nvPr/>
        </p:nvSpPr>
        <p:spPr>
          <a:xfrm>
            <a:off x="735620" y="1172694"/>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013187" y="1172694"/>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5195044" y="1172694"/>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a:off x="735620" y="1584744"/>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cxnSpLocks/>
            <a:stCxn id="482" idx="1"/>
            <a:endCxn id="478" idx="1"/>
          </p:cNvCxnSpPr>
          <p:nvPr/>
        </p:nvCxnSpPr>
        <p:spPr>
          <a:xfrm>
            <a:off x="3013187" y="1584744"/>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cxnSpLocks/>
            <a:stCxn id="483" idx="1"/>
            <a:endCxn id="480" idx="1"/>
          </p:cNvCxnSpPr>
          <p:nvPr/>
        </p:nvCxnSpPr>
        <p:spPr>
          <a:xfrm>
            <a:off x="5195044" y="1584744"/>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934656"/>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859069" y="1279211"/>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 name="Google Shape;497;p27"/>
          <p:cNvGrpSpPr/>
          <p:nvPr/>
        </p:nvGrpSpPr>
        <p:grpSpPr>
          <a:xfrm>
            <a:off x="3132185" y="1279211"/>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1689;p49">
            <a:extLst>
              <a:ext uri="{FF2B5EF4-FFF2-40B4-BE49-F238E27FC236}">
                <a16:creationId xmlns:a16="http://schemas.microsoft.com/office/drawing/2014/main" id="{913A8C18-E0E5-40DE-8AA8-AFDA61CFD1FB}"/>
              </a:ext>
            </a:extLst>
          </p:cNvPr>
          <p:cNvSpPr txBox="1">
            <a:spLocks/>
          </p:cNvSpPr>
          <p:nvPr/>
        </p:nvSpPr>
        <p:spPr>
          <a:xfrm>
            <a:off x="8675894" y="4690881"/>
            <a:ext cx="351300" cy="319087"/>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2</a:t>
            </a:fld>
            <a:endParaRPr lang="en"/>
          </a:p>
        </p:txBody>
      </p:sp>
      <p:sp>
        <p:nvSpPr>
          <p:cNvPr id="34" name="Google Shape;471;p27">
            <a:extLst>
              <a:ext uri="{FF2B5EF4-FFF2-40B4-BE49-F238E27FC236}">
                <a16:creationId xmlns:a16="http://schemas.microsoft.com/office/drawing/2014/main" id="{6F73075F-C288-4DAF-BCE2-AF8E087572F5}"/>
              </a:ext>
            </a:extLst>
          </p:cNvPr>
          <p:cNvSpPr txBox="1">
            <a:spLocks/>
          </p:cNvSpPr>
          <p:nvPr/>
        </p:nvSpPr>
        <p:spPr>
          <a:xfrm>
            <a:off x="7351491" y="2868137"/>
            <a:ext cx="2251800" cy="7852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en-US">
                <a:latin typeface="Bahnschrift SemiLight SemiConde" panose="020B0502040204020203" pitchFamily="34" charset="0"/>
              </a:rPr>
              <a:t>THỰC NGHIỆM,</a:t>
            </a:r>
          </a:p>
          <a:p>
            <a:r>
              <a:rPr lang="en-US">
                <a:latin typeface="Bahnschrift SemiLight SemiConde" panose="020B0502040204020203" pitchFamily="34" charset="0"/>
              </a:rPr>
              <a:t>ĐÁNH GIÁ</a:t>
            </a:r>
          </a:p>
        </p:txBody>
      </p:sp>
      <p:sp>
        <p:nvSpPr>
          <p:cNvPr id="37" name="Google Shape;480;p27">
            <a:extLst>
              <a:ext uri="{FF2B5EF4-FFF2-40B4-BE49-F238E27FC236}">
                <a16:creationId xmlns:a16="http://schemas.microsoft.com/office/drawing/2014/main" id="{45F48129-4A77-4EE3-98EF-3FC7ACE3C299}"/>
              </a:ext>
            </a:extLst>
          </p:cNvPr>
          <p:cNvSpPr txBox="1">
            <a:spLocks/>
          </p:cNvSpPr>
          <p:nvPr/>
        </p:nvSpPr>
        <p:spPr>
          <a:xfrm>
            <a:off x="7351504" y="2255831"/>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a:solidFill>
                  <a:srgbClr val="009644"/>
                </a:solidFill>
              </a:rPr>
              <a:t>04</a:t>
            </a:r>
          </a:p>
        </p:txBody>
      </p:sp>
      <p:sp>
        <p:nvSpPr>
          <p:cNvPr id="38" name="Google Shape;483;p27">
            <a:extLst>
              <a:ext uri="{FF2B5EF4-FFF2-40B4-BE49-F238E27FC236}">
                <a16:creationId xmlns:a16="http://schemas.microsoft.com/office/drawing/2014/main" id="{AD9EC510-78EB-4FCF-B9A2-A0FE33154967}"/>
              </a:ext>
            </a:extLst>
          </p:cNvPr>
          <p:cNvSpPr/>
          <p:nvPr/>
        </p:nvSpPr>
        <p:spPr>
          <a:xfrm>
            <a:off x="7351504" y="1172694"/>
            <a:ext cx="824100" cy="824100"/>
          </a:xfrm>
          <a:prstGeom prst="rect">
            <a:avLst/>
          </a:prstGeom>
          <a:solidFill>
            <a:srgbClr val="0096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486;p27">
            <a:extLst>
              <a:ext uri="{FF2B5EF4-FFF2-40B4-BE49-F238E27FC236}">
                <a16:creationId xmlns:a16="http://schemas.microsoft.com/office/drawing/2014/main" id="{B3B5AEC6-76B3-4E72-89F1-0052D48458B2}"/>
              </a:ext>
            </a:extLst>
          </p:cNvPr>
          <p:cNvCxnSpPr>
            <a:cxnSpLocks/>
            <a:stCxn id="38" idx="1"/>
            <a:endCxn id="37" idx="1"/>
          </p:cNvCxnSpPr>
          <p:nvPr/>
        </p:nvCxnSpPr>
        <p:spPr>
          <a:xfrm>
            <a:off x="7351504" y="1584744"/>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grpSp>
        <p:nvGrpSpPr>
          <p:cNvPr id="45" name="Google Shape;490;p27">
            <a:extLst>
              <a:ext uri="{FF2B5EF4-FFF2-40B4-BE49-F238E27FC236}">
                <a16:creationId xmlns:a16="http://schemas.microsoft.com/office/drawing/2014/main" id="{FE6BFBE7-7FA3-4DDC-9114-1A3C52B48CDE}"/>
              </a:ext>
            </a:extLst>
          </p:cNvPr>
          <p:cNvGrpSpPr/>
          <p:nvPr/>
        </p:nvGrpSpPr>
        <p:grpSpPr>
          <a:xfrm>
            <a:off x="7480387" y="1270774"/>
            <a:ext cx="577210" cy="580282"/>
            <a:chOff x="3095745" y="3805393"/>
            <a:chExt cx="352840" cy="354717"/>
          </a:xfrm>
        </p:grpSpPr>
        <p:sp>
          <p:nvSpPr>
            <p:cNvPr id="46" name="Google Shape;491;p27">
              <a:extLst>
                <a:ext uri="{FF2B5EF4-FFF2-40B4-BE49-F238E27FC236}">
                  <a16:creationId xmlns:a16="http://schemas.microsoft.com/office/drawing/2014/main" id="{96B92C02-D17B-40A1-9CD2-9A5BE930D823}"/>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92;p27">
              <a:extLst>
                <a:ext uri="{FF2B5EF4-FFF2-40B4-BE49-F238E27FC236}">
                  <a16:creationId xmlns:a16="http://schemas.microsoft.com/office/drawing/2014/main" id="{DEC3DAF1-C8FF-47ED-A1A3-1056A3F4C965}"/>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93;p27">
              <a:extLst>
                <a:ext uri="{FF2B5EF4-FFF2-40B4-BE49-F238E27FC236}">
                  <a16:creationId xmlns:a16="http://schemas.microsoft.com/office/drawing/2014/main" id="{A32823B8-7B09-4AD9-AB57-4378682FD577}"/>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4;p27">
              <a:extLst>
                <a:ext uri="{FF2B5EF4-FFF2-40B4-BE49-F238E27FC236}">
                  <a16:creationId xmlns:a16="http://schemas.microsoft.com/office/drawing/2014/main" id="{95B3BF78-36A0-4C6E-993E-4C66DFC054FA}"/>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95;p27">
              <a:extLst>
                <a:ext uri="{FF2B5EF4-FFF2-40B4-BE49-F238E27FC236}">
                  <a16:creationId xmlns:a16="http://schemas.microsoft.com/office/drawing/2014/main" id="{3754521C-4CE9-478F-94A6-1E42D1EDE005}"/>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96;p27">
              <a:extLst>
                <a:ext uri="{FF2B5EF4-FFF2-40B4-BE49-F238E27FC236}">
                  <a16:creationId xmlns:a16="http://schemas.microsoft.com/office/drawing/2014/main" id="{6D59C1A0-F322-4F21-9185-DC34710A3D78}"/>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11949;p61">
            <a:extLst>
              <a:ext uri="{FF2B5EF4-FFF2-40B4-BE49-F238E27FC236}">
                <a16:creationId xmlns:a16="http://schemas.microsoft.com/office/drawing/2014/main" id="{19072326-86B3-4EE0-9475-288C6C2A6DE6}"/>
              </a:ext>
            </a:extLst>
          </p:cNvPr>
          <p:cNvGrpSpPr/>
          <p:nvPr/>
        </p:nvGrpSpPr>
        <p:grpSpPr>
          <a:xfrm>
            <a:off x="5358954" y="1337296"/>
            <a:ext cx="538364" cy="485945"/>
            <a:chOff x="3522521" y="1975857"/>
            <a:chExt cx="367013" cy="331278"/>
          </a:xfrm>
          <a:solidFill>
            <a:schemeClr val="bg2"/>
          </a:solidFill>
        </p:grpSpPr>
        <p:sp>
          <p:nvSpPr>
            <p:cNvPr id="56" name="Google Shape;11950;p61">
              <a:extLst>
                <a:ext uri="{FF2B5EF4-FFF2-40B4-BE49-F238E27FC236}">
                  <a16:creationId xmlns:a16="http://schemas.microsoft.com/office/drawing/2014/main" id="{D9FDFD58-A115-4502-AA8D-146581AD3CDF}"/>
                </a:ext>
              </a:extLst>
            </p:cNvPr>
            <p:cNvSpPr/>
            <p:nvPr/>
          </p:nvSpPr>
          <p:spPr>
            <a:xfrm>
              <a:off x="3665841" y="1975857"/>
              <a:ext cx="91302" cy="91682"/>
            </a:xfrm>
            <a:custGeom>
              <a:avLst/>
              <a:gdLst/>
              <a:ahLst/>
              <a:cxnLst/>
              <a:rect l="l" t="t" r="r" b="b"/>
              <a:pathLst>
                <a:path w="2882" h="2894" extrusionOk="0">
                  <a:moveTo>
                    <a:pt x="1429" y="703"/>
                  </a:moveTo>
                  <a:cubicBezTo>
                    <a:pt x="1846" y="703"/>
                    <a:pt x="2167" y="1036"/>
                    <a:pt x="2167" y="1453"/>
                  </a:cubicBezTo>
                  <a:cubicBezTo>
                    <a:pt x="2167" y="1870"/>
                    <a:pt x="1834" y="2191"/>
                    <a:pt x="1429" y="2191"/>
                  </a:cubicBezTo>
                  <a:cubicBezTo>
                    <a:pt x="1024" y="2191"/>
                    <a:pt x="679" y="1870"/>
                    <a:pt x="679" y="1453"/>
                  </a:cubicBezTo>
                  <a:cubicBezTo>
                    <a:pt x="679" y="1048"/>
                    <a:pt x="1013" y="703"/>
                    <a:pt x="1429" y="703"/>
                  </a:cubicBezTo>
                  <a:close/>
                  <a:moveTo>
                    <a:pt x="1441" y="0"/>
                  </a:moveTo>
                  <a:cubicBezTo>
                    <a:pt x="1358" y="0"/>
                    <a:pt x="1274" y="84"/>
                    <a:pt x="1274" y="167"/>
                  </a:cubicBezTo>
                  <a:lnTo>
                    <a:pt x="1274" y="393"/>
                  </a:lnTo>
                  <a:cubicBezTo>
                    <a:pt x="1096" y="417"/>
                    <a:pt x="953" y="476"/>
                    <a:pt x="822" y="584"/>
                  </a:cubicBezTo>
                  <a:lnTo>
                    <a:pt x="655" y="417"/>
                  </a:lnTo>
                  <a:cubicBezTo>
                    <a:pt x="626" y="387"/>
                    <a:pt x="581" y="372"/>
                    <a:pt x="536" y="372"/>
                  </a:cubicBezTo>
                  <a:cubicBezTo>
                    <a:pt x="492" y="372"/>
                    <a:pt x="447" y="387"/>
                    <a:pt x="417" y="417"/>
                  </a:cubicBezTo>
                  <a:cubicBezTo>
                    <a:pt x="358" y="476"/>
                    <a:pt x="358" y="596"/>
                    <a:pt x="417" y="655"/>
                  </a:cubicBezTo>
                  <a:lnTo>
                    <a:pt x="584" y="822"/>
                  </a:lnTo>
                  <a:cubicBezTo>
                    <a:pt x="477" y="953"/>
                    <a:pt x="417" y="1119"/>
                    <a:pt x="381" y="1286"/>
                  </a:cubicBezTo>
                  <a:lnTo>
                    <a:pt x="167" y="1286"/>
                  </a:lnTo>
                  <a:cubicBezTo>
                    <a:pt x="72" y="1286"/>
                    <a:pt x="0" y="1358"/>
                    <a:pt x="0" y="1453"/>
                  </a:cubicBezTo>
                  <a:cubicBezTo>
                    <a:pt x="0" y="1536"/>
                    <a:pt x="72" y="1608"/>
                    <a:pt x="167" y="1608"/>
                  </a:cubicBezTo>
                  <a:lnTo>
                    <a:pt x="381" y="1608"/>
                  </a:lnTo>
                  <a:cubicBezTo>
                    <a:pt x="417" y="1786"/>
                    <a:pt x="477" y="1941"/>
                    <a:pt x="584" y="2072"/>
                  </a:cubicBezTo>
                  <a:lnTo>
                    <a:pt x="417" y="2239"/>
                  </a:lnTo>
                  <a:cubicBezTo>
                    <a:pt x="358" y="2298"/>
                    <a:pt x="358" y="2417"/>
                    <a:pt x="417" y="2477"/>
                  </a:cubicBezTo>
                  <a:cubicBezTo>
                    <a:pt x="441" y="2501"/>
                    <a:pt x="489" y="2524"/>
                    <a:pt x="536" y="2524"/>
                  </a:cubicBezTo>
                  <a:cubicBezTo>
                    <a:pt x="572" y="2524"/>
                    <a:pt x="620" y="2501"/>
                    <a:pt x="655" y="2477"/>
                  </a:cubicBezTo>
                  <a:lnTo>
                    <a:pt x="810" y="2310"/>
                  </a:lnTo>
                  <a:cubicBezTo>
                    <a:pt x="953" y="2417"/>
                    <a:pt x="1108" y="2477"/>
                    <a:pt x="1274" y="2501"/>
                  </a:cubicBezTo>
                  <a:lnTo>
                    <a:pt x="1274" y="2727"/>
                  </a:lnTo>
                  <a:cubicBezTo>
                    <a:pt x="1274" y="2822"/>
                    <a:pt x="1346" y="2893"/>
                    <a:pt x="1441" y="2893"/>
                  </a:cubicBezTo>
                  <a:cubicBezTo>
                    <a:pt x="1536" y="2893"/>
                    <a:pt x="1608" y="2822"/>
                    <a:pt x="1608" y="2727"/>
                  </a:cubicBezTo>
                  <a:lnTo>
                    <a:pt x="1608" y="2501"/>
                  </a:lnTo>
                  <a:cubicBezTo>
                    <a:pt x="1786" y="2477"/>
                    <a:pt x="1929" y="2417"/>
                    <a:pt x="2072" y="2310"/>
                  </a:cubicBezTo>
                  <a:lnTo>
                    <a:pt x="2227" y="2477"/>
                  </a:lnTo>
                  <a:cubicBezTo>
                    <a:pt x="2263" y="2501"/>
                    <a:pt x="2310" y="2524"/>
                    <a:pt x="2346" y="2524"/>
                  </a:cubicBezTo>
                  <a:cubicBezTo>
                    <a:pt x="2394" y="2524"/>
                    <a:pt x="2441" y="2501"/>
                    <a:pt x="2465" y="2477"/>
                  </a:cubicBezTo>
                  <a:cubicBezTo>
                    <a:pt x="2525" y="2417"/>
                    <a:pt x="2525" y="2298"/>
                    <a:pt x="2465" y="2239"/>
                  </a:cubicBezTo>
                  <a:lnTo>
                    <a:pt x="2298" y="2072"/>
                  </a:lnTo>
                  <a:cubicBezTo>
                    <a:pt x="2406" y="1941"/>
                    <a:pt x="2465" y="1774"/>
                    <a:pt x="2501" y="1608"/>
                  </a:cubicBezTo>
                  <a:lnTo>
                    <a:pt x="2715" y="1608"/>
                  </a:lnTo>
                  <a:cubicBezTo>
                    <a:pt x="2810" y="1608"/>
                    <a:pt x="2882" y="1536"/>
                    <a:pt x="2882" y="1453"/>
                  </a:cubicBezTo>
                  <a:cubicBezTo>
                    <a:pt x="2882" y="1358"/>
                    <a:pt x="2810" y="1286"/>
                    <a:pt x="2727" y="1286"/>
                  </a:cubicBezTo>
                  <a:lnTo>
                    <a:pt x="2501" y="1286"/>
                  </a:lnTo>
                  <a:cubicBezTo>
                    <a:pt x="2465" y="1108"/>
                    <a:pt x="2406" y="953"/>
                    <a:pt x="2310" y="822"/>
                  </a:cubicBezTo>
                  <a:lnTo>
                    <a:pt x="2465" y="655"/>
                  </a:lnTo>
                  <a:cubicBezTo>
                    <a:pt x="2525" y="596"/>
                    <a:pt x="2525" y="476"/>
                    <a:pt x="2465" y="417"/>
                  </a:cubicBezTo>
                  <a:cubicBezTo>
                    <a:pt x="2435" y="387"/>
                    <a:pt x="2391" y="372"/>
                    <a:pt x="2346" y="372"/>
                  </a:cubicBezTo>
                  <a:cubicBezTo>
                    <a:pt x="2301" y="372"/>
                    <a:pt x="2257" y="387"/>
                    <a:pt x="2227" y="417"/>
                  </a:cubicBezTo>
                  <a:lnTo>
                    <a:pt x="2072" y="584"/>
                  </a:lnTo>
                  <a:cubicBezTo>
                    <a:pt x="1929" y="476"/>
                    <a:pt x="1775" y="417"/>
                    <a:pt x="1608" y="393"/>
                  </a:cubicBezTo>
                  <a:lnTo>
                    <a:pt x="1608" y="167"/>
                  </a:lnTo>
                  <a:cubicBezTo>
                    <a:pt x="1608" y="84"/>
                    <a:pt x="1536"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951;p61">
              <a:extLst>
                <a:ext uri="{FF2B5EF4-FFF2-40B4-BE49-F238E27FC236}">
                  <a16:creationId xmlns:a16="http://schemas.microsoft.com/office/drawing/2014/main" id="{94819747-0E98-4FBE-B2B1-EAE02074DFAC}"/>
                </a:ext>
              </a:extLst>
            </p:cNvPr>
            <p:cNvSpPr/>
            <p:nvPr/>
          </p:nvSpPr>
          <p:spPr>
            <a:xfrm>
              <a:off x="3693751" y="2004147"/>
              <a:ext cx="34721" cy="35101"/>
            </a:xfrm>
            <a:custGeom>
              <a:avLst/>
              <a:gdLst/>
              <a:ahLst/>
              <a:cxnLst/>
              <a:rect l="l" t="t" r="r" b="b"/>
              <a:pathLst>
                <a:path w="1096" h="1108" extrusionOk="0">
                  <a:moveTo>
                    <a:pt x="548" y="345"/>
                  </a:moveTo>
                  <a:cubicBezTo>
                    <a:pt x="667" y="345"/>
                    <a:pt x="751" y="441"/>
                    <a:pt x="751" y="560"/>
                  </a:cubicBezTo>
                  <a:cubicBezTo>
                    <a:pt x="751" y="679"/>
                    <a:pt x="667" y="762"/>
                    <a:pt x="548" y="762"/>
                  </a:cubicBezTo>
                  <a:cubicBezTo>
                    <a:pt x="429" y="762"/>
                    <a:pt x="334" y="679"/>
                    <a:pt x="334" y="560"/>
                  </a:cubicBezTo>
                  <a:cubicBezTo>
                    <a:pt x="334" y="441"/>
                    <a:pt x="429" y="345"/>
                    <a:pt x="548" y="345"/>
                  </a:cubicBezTo>
                  <a:close/>
                  <a:moveTo>
                    <a:pt x="548" y="0"/>
                  </a:moveTo>
                  <a:cubicBezTo>
                    <a:pt x="251" y="0"/>
                    <a:pt x="1" y="262"/>
                    <a:pt x="1" y="560"/>
                  </a:cubicBezTo>
                  <a:cubicBezTo>
                    <a:pt x="1" y="857"/>
                    <a:pt x="251" y="1107"/>
                    <a:pt x="548" y="1107"/>
                  </a:cubicBezTo>
                  <a:cubicBezTo>
                    <a:pt x="846" y="1107"/>
                    <a:pt x="1096" y="857"/>
                    <a:pt x="1096" y="560"/>
                  </a:cubicBezTo>
                  <a:cubicBezTo>
                    <a:pt x="1096" y="262"/>
                    <a:pt x="846" y="0"/>
                    <a:pt x="5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952;p61">
              <a:extLst>
                <a:ext uri="{FF2B5EF4-FFF2-40B4-BE49-F238E27FC236}">
                  <a16:creationId xmlns:a16="http://schemas.microsoft.com/office/drawing/2014/main" id="{87D26F30-AA51-4FBF-844E-50AEF483B35C}"/>
                </a:ext>
              </a:extLst>
            </p:cNvPr>
            <p:cNvSpPr/>
            <p:nvPr/>
          </p:nvSpPr>
          <p:spPr>
            <a:xfrm>
              <a:off x="3679052" y="2008297"/>
              <a:ext cx="210482" cy="228983"/>
            </a:xfrm>
            <a:custGeom>
              <a:avLst/>
              <a:gdLst/>
              <a:ahLst/>
              <a:cxnLst/>
              <a:rect l="l" t="t" r="r" b="b"/>
              <a:pathLst>
                <a:path w="6644" h="7228" extrusionOk="0">
                  <a:moveTo>
                    <a:pt x="4179" y="334"/>
                  </a:moveTo>
                  <a:lnTo>
                    <a:pt x="4179" y="762"/>
                  </a:lnTo>
                  <a:lnTo>
                    <a:pt x="4179" y="786"/>
                  </a:lnTo>
                  <a:cubicBezTo>
                    <a:pt x="4179" y="869"/>
                    <a:pt x="4239" y="941"/>
                    <a:pt x="4334" y="965"/>
                  </a:cubicBezTo>
                  <a:cubicBezTo>
                    <a:pt x="4596" y="988"/>
                    <a:pt x="4846" y="1107"/>
                    <a:pt x="5072" y="1274"/>
                  </a:cubicBezTo>
                  <a:cubicBezTo>
                    <a:pt x="5102" y="1299"/>
                    <a:pt x="5138" y="1311"/>
                    <a:pt x="5174" y="1311"/>
                  </a:cubicBezTo>
                  <a:cubicBezTo>
                    <a:pt x="5225" y="1311"/>
                    <a:pt x="5276" y="1287"/>
                    <a:pt x="5310" y="1238"/>
                  </a:cubicBezTo>
                  <a:lnTo>
                    <a:pt x="5322" y="1227"/>
                  </a:lnTo>
                  <a:lnTo>
                    <a:pt x="5620" y="929"/>
                  </a:lnTo>
                  <a:lnTo>
                    <a:pt x="5715" y="1024"/>
                  </a:lnTo>
                  <a:lnTo>
                    <a:pt x="5418" y="1322"/>
                  </a:lnTo>
                  <a:lnTo>
                    <a:pt x="5406" y="1334"/>
                  </a:lnTo>
                  <a:cubicBezTo>
                    <a:pt x="5322" y="1393"/>
                    <a:pt x="5322" y="1500"/>
                    <a:pt x="5370" y="1572"/>
                  </a:cubicBezTo>
                  <a:cubicBezTo>
                    <a:pt x="5537" y="1798"/>
                    <a:pt x="5632" y="2048"/>
                    <a:pt x="5679" y="2310"/>
                  </a:cubicBezTo>
                  <a:cubicBezTo>
                    <a:pt x="5703" y="2405"/>
                    <a:pt x="5775" y="2465"/>
                    <a:pt x="5858" y="2465"/>
                  </a:cubicBezTo>
                  <a:lnTo>
                    <a:pt x="6311" y="2465"/>
                  </a:lnTo>
                  <a:lnTo>
                    <a:pt x="6311" y="2572"/>
                  </a:lnTo>
                  <a:lnTo>
                    <a:pt x="5846" y="2572"/>
                  </a:lnTo>
                  <a:cubicBezTo>
                    <a:pt x="5763" y="2572"/>
                    <a:pt x="5679" y="2631"/>
                    <a:pt x="5668" y="2715"/>
                  </a:cubicBezTo>
                  <a:cubicBezTo>
                    <a:pt x="5632" y="2989"/>
                    <a:pt x="5525" y="3239"/>
                    <a:pt x="5358" y="3465"/>
                  </a:cubicBezTo>
                  <a:cubicBezTo>
                    <a:pt x="5298" y="3536"/>
                    <a:pt x="5310" y="3643"/>
                    <a:pt x="5382" y="3703"/>
                  </a:cubicBezTo>
                  <a:lnTo>
                    <a:pt x="5406" y="3715"/>
                  </a:lnTo>
                  <a:lnTo>
                    <a:pt x="5715" y="4024"/>
                  </a:lnTo>
                  <a:lnTo>
                    <a:pt x="5620" y="4120"/>
                  </a:lnTo>
                  <a:lnTo>
                    <a:pt x="5310" y="3798"/>
                  </a:lnTo>
                  <a:cubicBezTo>
                    <a:pt x="5310" y="3798"/>
                    <a:pt x="5310" y="3786"/>
                    <a:pt x="5298" y="3786"/>
                  </a:cubicBezTo>
                  <a:cubicBezTo>
                    <a:pt x="5266" y="3747"/>
                    <a:pt x="5218" y="3729"/>
                    <a:pt x="5171" y="3729"/>
                  </a:cubicBezTo>
                  <a:cubicBezTo>
                    <a:pt x="5132" y="3729"/>
                    <a:pt x="5092" y="3741"/>
                    <a:pt x="5060" y="3763"/>
                  </a:cubicBezTo>
                  <a:cubicBezTo>
                    <a:pt x="4846" y="3917"/>
                    <a:pt x="4584" y="4024"/>
                    <a:pt x="4310" y="4072"/>
                  </a:cubicBezTo>
                  <a:cubicBezTo>
                    <a:pt x="4227" y="4084"/>
                    <a:pt x="4167" y="4155"/>
                    <a:pt x="4167" y="4251"/>
                  </a:cubicBezTo>
                  <a:lnTo>
                    <a:pt x="4167" y="4263"/>
                  </a:lnTo>
                  <a:lnTo>
                    <a:pt x="4167" y="4715"/>
                  </a:lnTo>
                  <a:lnTo>
                    <a:pt x="4060" y="4715"/>
                  </a:lnTo>
                  <a:lnTo>
                    <a:pt x="4060" y="4275"/>
                  </a:lnTo>
                  <a:lnTo>
                    <a:pt x="4060" y="4263"/>
                  </a:lnTo>
                  <a:cubicBezTo>
                    <a:pt x="4060" y="4179"/>
                    <a:pt x="4001" y="4096"/>
                    <a:pt x="3917" y="4084"/>
                  </a:cubicBezTo>
                  <a:cubicBezTo>
                    <a:pt x="3644" y="4060"/>
                    <a:pt x="3393" y="3941"/>
                    <a:pt x="3167" y="3774"/>
                  </a:cubicBezTo>
                  <a:cubicBezTo>
                    <a:pt x="3136" y="3749"/>
                    <a:pt x="3099" y="3736"/>
                    <a:pt x="3061" y="3736"/>
                  </a:cubicBezTo>
                  <a:cubicBezTo>
                    <a:pt x="3012" y="3736"/>
                    <a:pt x="2963" y="3758"/>
                    <a:pt x="2929" y="3798"/>
                  </a:cubicBezTo>
                  <a:cubicBezTo>
                    <a:pt x="2929" y="3798"/>
                    <a:pt x="2929" y="3822"/>
                    <a:pt x="2917" y="3822"/>
                  </a:cubicBezTo>
                  <a:lnTo>
                    <a:pt x="2608" y="4132"/>
                  </a:lnTo>
                  <a:lnTo>
                    <a:pt x="2512" y="4036"/>
                  </a:lnTo>
                  <a:lnTo>
                    <a:pt x="2810" y="3739"/>
                  </a:lnTo>
                  <a:lnTo>
                    <a:pt x="2822" y="3727"/>
                  </a:lnTo>
                  <a:cubicBezTo>
                    <a:pt x="2822" y="3727"/>
                    <a:pt x="2846" y="3727"/>
                    <a:pt x="2846" y="3715"/>
                  </a:cubicBezTo>
                  <a:cubicBezTo>
                    <a:pt x="2917" y="3655"/>
                    <a:pt x="2917" y="3548"/>
                    <a:pt x="2870" y="3477"/>
                  </a:cubicBezTo>
                  <a:cubicBezTo>
                    <a:pt x="2703" y="3262"/>
                    <a:pt x="2608" y="3001"/>
                    <a:pt x="2560" y="2727"/>
                  </a:cubicBezTo>
                  <a:cubicBezTo>
                    <a:pt x="2548" y="2643"/>
                    <a:pt x="2465" y="2584"/>
                    <a:pt x="2381" y="2584"/>
                  </a:cubicBezTo>
                  <a:lnTo>
                    <a:pt x="1929" y="2584"/>
                  </a:lnTo>
                  <a:lnTo>
                    <a:pt x="1929" y="2465"/>
                  </a:lnTo>
                  <a:lnTo>
                    <a:pt x="2381" y="2465"/>
                  </a:lnTo>
                  <a:cubicBezTo>
                    <a:pt x="2465" y="2465"/>
                    <a:pt x="2548" y="2405"/>
                    <a:pt x="2560" y="2310"/>
                  </a:cubicBezTo>
                  <a:cubicBezTo>
                    <a:pt x="2584" y="2048"/>
                    <a:pt x="2703" y="1798"/>
                    <a:pt x="2870" y="1572"/>
                  </a:cubicBezTo>
                  <a:cubicBezTo>
                    <a:pt x="2929" y="1500"/>
                    <a:pt x="2917" y="1393"/>
                    <a:pt x="2846" y="1334"/>
                  </a:cubicBezTo>
                  <a:lnTo>
                    <a:pt x="2822" y="1322"/>
                  </a:lnTo>
                  <a:lnTo>
                    <a:pt x="2524" y="1024"/>
                  </a:lnTo>
                  <a:lnTo>
                    <a:pt x="2620" y="929"/>
                  </a:lnTo>
                  <a:lnTo>
                    <a:pt x="2917" y="1227"/>
                  </a:lnTo>
                  <a:lnTo>
                    <a:pt x="2929" y="1238"/>
                  </a:lnTo>
                  <a:cubicBezTo>
                    <a:pt x="2963" y="1286"/>
                    <a:pt x="3012" y="1306"/>
                    <a:pt x="3062" y="1306"/>
                  </a:cubicBezTo>
                  <a:cubicBezTo>
                    <a:pt x="3099" y="1306"/>
                    <a:pt x="3137" y="1295"/>
                    <a:pt x="3167" y="1274"/>
                  </a:cubicBezTo>
                  <a:cubicBezTo>
                    <a:pt x="3393" y="1107"/>
                    <a:pt x="3644" y="1000"/>
                    <a:pt x="3917" y="953"/>
                  </a:cubicBezTo>
                  <a:cubicBezTo>
                    <a:pt x="4001" y="941"/>
                    <a:pt x="4060" y="869"/>
                    <a:pt x="4060" y="774"/>
                  </a:cubicBezTo>
                  <a:lnTo>
                    <a:pt x="4060" y="762"/>
                  </a:lnTo>
                  <a:lnTo>
                    <a:pt x="4060" y="334"/>
                  </a:lnTo>
                  <a:close/>
                  <a:moveTo>
                    <a:pt x="3894" y="0"/>
                  </a:moveTo>
                  <a:cubicBezTo>
                    <a:pt x="3810" y="0"/>
                    <a:pt x="3739" y="84"/>
                    <a:pt x="3739" y="167"/>
                  </a:cubicBezTo>
                  <a:lnTo>
                    <a:pt x="3739" y="667"/>
                  </a:lnTo>
                  <a:cubicBezTo>
                    <a:pt x="3513" y="703"/>
                    <a:pt x="3298" y="798"/>
                    <a:pt x="3108" y="929"/>
                  </a:cubicBezTo>
                  <a:lnTo>
                    <a:pt x="2762" y="584"/>
                  </a:lnTo>
                  <a:cubicBezTo>
                    <a:pt x="2733" y="554"/>
                    <a:pt x="2688" y="539"/>
                    <a:pt x="2643" y="539"/>
                  </a:cubicBezTo>
                  <a:cubicBezTo>
                    <a:pt x="2599" y="539"/>
                    <a:pt x="2554" y="554"/>
                    <a:pt x="2524" y="584"/>
                  </a:cubicBezTo>
                  <a:lnTo>
                    <a:pt x="2203" y="917"/>
                  </a:lnTo>
                  <a:cubicBezTo>
                    <a:pt x="2167" y="941"/>
                    <a:pt x="2155" y="988"/>
                    <a:pt x="2155" y="1036"/>
                  </a:cubicBezTo>
                  <a:cubicBezTo>
                    <a:pt x="2155" y="1084"/>
                    <a:pt x="2167" y="1119"/>
                    <a:pt x="2203" y="1155"/>
                  </a:cubicBezTo>
                  <a:lnTo>
                    <a:pt x="2536" y="1500"/>
                  </a:lnTo>
                  <a:cubicBezTo>
                    <a:pt x="2417" y="1691"/>
                    <a:pt x="2334" y="1893"/>
                    <a:pt x="2274" y="2119"/>
                  </a:cubicBezTo>
                  <a:lnTo>
                    <a:pt x="1786" y="2119"/>
                  </a:lnTo>
                  <a:cubicBezTo>
                    <a:pt x="1691" y="2119"/>
                    <a:pt x="1619" y="2191"/>
                    <a:pt x="1619" y="2286"/>
                  </a:cubicBezTo>
                  <a:lnTo>
                    <a:pt x="1619" y="2751"/>
                  </a:lnTo>
                  <a:cubicBezTo>
                    <a:pt x="1619" y="2834"/>
                    <a:pt x="1691" y="2905"/>
                    <a:pt x="1786" y="2905"/>
                  </a:cubicBezTo>
                  <a:lnTo>
                    <a:pt x="2274" y="2905"/>
                  </a:lnTo>
                  <a:cubicBezTo>
                    <a:pt x="2322" y="3084"/>
                    <a:pt x="2381" y="3251"/>
                    <a:pt x="2465" y="3417"/>
                  </a:cubicBezTo>
                  <a:lnTo>
                    <a:pt x="1084" y="3417"/>
                  </a:lnTo>
                  <a:cubicBezTo>
                    <a:pt x="988" y="3417"/>
                    <a:pt x="917" y="3489"/>
                    <a:pt x="917" y="3584"/>
                  </a:cubicBezTo>
                  <a:cubicBezTo>
                    <a:pt x="917" y="3667"/>
                    <a:pt x="988" y="3739"/>
                    <a:pt x="1084" y="3739"/>
                  </a:cubicBezTo>
                  <a:lnTo>
                    <a:pt x="2334" y="3739"/>
                  </a:lnTo>
                  <a:lnTo>
                    <a:pt x="2203" y="3882"/>
                  </a:lnTo>
                  <a:cubicBezTo>
                    <a:pt x="2143" y="3941"/>
                    <a:pt x="2143" y="4060"/>
                    <a:pt x="2203" y="4120"/>
                  </a:cubicBezTo>
                  <a:lnTo>
                    <a:pt x="2524" y="4441"/>
                  </a:lnTo>
                  <a:cubicBezTo>
                    <a:pt x="2560" y="4477"/>
                    <a:pt x="2608" y="4489"/>
                    <a:pt x="2643" y="4489"/>
                  </a:cubicBezTo>
                  <a:cubicBezTo>
                    <a:pt x="2691" y="4489"/>
                    <a:pt x="2739" y="4477"/>
                    <a:pt x="2762" y="4441"/>
                  </a:cubicBezTo>
                  <a:lnTo>
                    <a:pt x="3108" y="4096"/>
                  </a:lnTo>
                  <a:cubicBezTo>
                    <a:pt x="3286" y="4215"/>
                    <a:pt x="3489" y="4310"/>
                    <a:pt x="3703" y="4358"/>
                  </a:cubicBezTo>
                  <a:lnTo>
                    <a:pt x="3703" y="4370"/>
                  </a:lnTo>
                  <a:lnTo>
                    <a:pt x="3703" y="5144"/>
                  </a:lnTo>
                  <a:lnTo>
                    <a:pt x="155" y="5144"/>
                  </a:lnTo>
                  <a:cubicBezTo>
                    <a:pt x="72" y="5144"/>
                    <a:pt x="0" y="5215"/>
                    <a:pt x="0" y="5310"/>
                  </a:cubicBezTo>
                  <a:cubicBezTo>
                    <a:pt x="0" y="5394"/>
                    <a:pt x="72" y="5465"/>
                    <a:pt x="155" y="5465"/>
                  </a:cubicBezTo>
                  <a:lnTo>
                    <a:pt x="4417" y="5465"/>
                  </a:lnTo>
                  <a:lnTo>
                    <a:pt x="4120" y="7037"/>
                  </a:lnTo>
                  <a:cubicBezTo>
                    <a:pt x="4108" y="7120"/>
                    <a:pt x="4167" y="7215"/>
                    <a:pt x="4251" y="7227"/>
                  </a:cubicBezTo>
                  <a:lnTo>
                    <a:pt x="4286" y="7227"/>
                  </a:lnTo>
                  <a:cubicBezTo>
                    <a:pt x="4358" y="7227"/>
                    <a:pt x="4429" y="7168"/>
                    <a:pt x="4441" y="7096"/>
                  </a:cubicBezTo>
                  <a:lnTo>
                    <a:pt x="4787" y="5322"/>
                  </a:lnTo>
                  <a:cubicBezTo>
                    <a:pt x="4798" y="5275"/>
                    <a:pt x="4787" y="5215"/>
                    <a:pt x="4763" y="5191"/>
                  </a:cubicBezTo>
                  <a:cubicBezTo>
                    <a:pt x="4727" y="5144"/>
                    <a:pt x="4679" y="5132"/>
                    <a:pt x="4620" y="5132"/>
                  </a:cubicBezTo>
                  <a:lnTo>
                    <a:pt x="4048" y="5132"/>
                  </a:lnTo>
                  <a:lnTo>
                    <a:pt x="4048" y="5013"/>
                  </a:lnTo>
                  <a:lnTo>
                    <a:pt x="4370" y="5013"/>
                  </a:lnTo>
                  <a:cubicBezTo>
                    <a:pt x="4465" y="5013"/>
                    <a:pt x="4536" y="4929"/>
                    <a:pt x="4536" y="4846"/>
                  </a:cubicBezTo>
                  <a:lnTo>
                    <a:pt x="4536" y="4358"/>
                  </a:lnTo>
                  <a:cubicBezTo>
                    <a:pt x="4763" y="4310"/>
                    <a:pt x="4965" y="4215"/>
                    <a:pt x="5168" y="4084"/>
                  </a:cubicBezTo>
                  <a:lnTo>
                    <a:pt x="5501" y="4429"/>
                  </a:lnTo>
                  <a:cubicBezTo>
                    <a:pt x="5537" y="4453"/>
                    <a:pt x="5584" y="4477"/>
                    <a:pt x="5620" y="4477"/>
                  </a:cubicBezTo>
                  <a:cubicBezTo>
                    <a:pt x="5668" y="4477"/>
                    <a:pt x="5715" y="4453"/>
                    <a:pt x="5739" y="4429"/>
                  </a:cubicBezTo>
                  <a:lnTo>
                    <a:pt x="6072" y="4096"/>
                  </a:lnTo>
                  <a:cubicBezTo>
                    <a:pt x="6096" y="4072"/>
                    <a:pt x="6108" y="4024"/>
                    <a:pt x="6108" y="3977"/>
                  </a:cubicBezTo>
                  <a:cubicBezTo>
                    <a:pt x="6108" y="3941"/>
                    <a:pt x="6096" y="3894"/>
                    <a:pt x="6072" y="3858"/>
                  </a:cubicBezTo>
                  <a:lnTo>
                    <a:pt x="5727" y="3524"/>
                  </a:lnTo>
                  <a:cubicBezTo>
                    <a:pt x="5846" y="3322"/>
                    <a:pt x="5930" y="3120"/>
                    <a:pt x="5989" y="2893"/>
                  </a:cubicBezTo>
                  <a:lnTo>
                    <a:pt x="6489" y="2893"/>
                  </a:lnTo>
                  <a:cubicBezTo>
                    <a:pt x="6572" y="2893"/>
                    <a:pt x="6644" y="2822"/>
                    <a:pt x="6644" y="2727"/>
                  </a:cubicBezTo>
                  <a:lnTo>
                    <a:pt x="6644" y="2274"/>
                  </a:lnTo>
                  <a:cubicBezTo>
                    <a:pt x="6632" y="2191"/>
                    <a:pt x="6561" y="2119"/>
                    <a:pt x="6477" y="2119"/>
                  </a:cubicBezTo>
                  <a:lnTo>
                    <a:pt x="5977" y="2119"/>
                  </a:lnTo>
                  <a:cubicBezTo>
                    <a:pt x="5941" y="1893"/>
                    <a:pt x="5846" y="1691"/>
                    <a:pt x="5715" y="1500"/>
                  </a:cubicBezTo>
                  <a:lnTo>
                    <a:pt x="6060" y="1155"/>
                  </a:lnTo>
                  <a:cubicBezTo>
                    <a:pt x="6084" y="1119"/>
                    <a:pt x="6096" y="1084"/>
                    <a:pt x="6096" y="1036"/>
                  </a:cubicBezTo>
                  <a:cubicBezTo>
                    <a:pt x="6096" y="988"/>
                    <a:pt x="6084" y="941"/>
                    <a:pt x="6060" y="917"/>
                  </a:cubicBezTo>
                  <a:lnTo>
                    <a:pt x="5727" y="584"/>
                  </a:lnTo>
                  <a:cubicBezTo>
                    <a:pt x="5697" y="554"/>
                    <a:pt x="5653" y="539"/>
                    <a:pt x="5608" y="539"/>
                  </a:cubicBezTo>
                  <a:cubicBezTo>
                    <a:pt x="5563" y="539"/>
                    <a:pt x="5519" y="554"/>
                    <a:pt x="5489" y="584"/>
                  </a:cubicBezTo>
                  <a:lnTo>
                    <a:pt x="5144" y="929"/>
                  </a:lnTo>
                  <a:cubicBezTo>
                    <a:pt x="4953" y="810"/>
                    <a:pt x="4751" y="726"/>
                    <a:pt x="4525" y="667"/>
                  </a:cubicBezTo>
                  <a:lnTo>
                    <a:pt x="4525" y="167"/>
                  </a:lnTo>
                  <a:cubicBezTo>
                    <a:pt x="4525" y="84"/>
                    <a:pt x="4453" y="0"/>
                    <a:pt x="43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953;p61">
              <a:extLst>
                <a:ext uri="{FF2B5EF4-FFF2-40B4-BE49-F238E27FC236}">
                  <a16:creationId xmlns:a16="http://schemas.microsoft.com/office/drawing/2014/main" id="{79236D49-E51B-4702-9893-CC4628627F26}"/>
                </a:ext>
              </a:extLst>
            </p:cNvPr>
            <p:cNvSpPr/>
            <p:nvPr/>
          </p:nvSpPr>
          <p:spPr>
            <a:xfrm>
              <a:off x="3772951" y="2050907"/>
              <a:ext cx="73973" cy="73593"/>
            </a:xfrm>
            <a:custGeom>
              <a:avLst/>
              <a:gdLst/>
              <a:ahLst/>
              <a:cxnLst/>
              <a:rect l="l" t="t" r="r" b="b"/>
              <a:pathLst>
                <a:path w="2335" h="2323" extrusionOk="0">
                  <a:moveTo>
                    <a:pt x="1156" y="322"/>
                  </a:moveTo>
                  <a:cubicBezTo>
                    <a:pt x="1620" y="322"/>
                    <a:pt x="1989" y="703"/>
                    <a:pt x="1989" y="1167"/>
                  </a:cubicBezTo>
                  <a:cubicBezTo>
                    <a:pt x="1989" y="1620"/>
                    <a:pt x="1620" y="2001"/>
                    <a:pt x="1156" y="2001"/>
                  </a:cubicBezTo>
                  <a:cubicBezTo>
                    <a:pt x="691" y="2001"/>
                    <a:pt x="322" y="1620"/>
                    <a:pt x="322" y="1167"/>
                  </a:cubicBezTo>
                  <a:cubicBezTo>
                    <a:pt x="322" y="703"/>
                    <a:pt x="691" y="322"/>
                    <a:pt x="1156" y="322"/>
                  </a:cubicBezTo>
                  <a:close/>
                  <a:moveTo>
                    <a:pt x="1156" y="1"/>
                  </a:moveTo>
                  <a:cubicBezTo>
                    <a:pt x="513" y="1"/>
                    <a:pt x="1" y="524"/>
                    <a:pt x="1" y="1167"/>
                  </a:cubicBezTo>
                  <a:cubicBezTo>
                    <a:pt x="1" y="1798"/>
                    <a:pt x="513" y="2322"/>
                    <a:pt x="1156" y="2322"/>
                  </a:cubicBezTo>
                  <a:cubicBezTo>
                    <a:pt x="1799" y="2322"/>
                    <a:pt x="2323" y="1798"/>
                    <a:pt x="2323" y="1167"/>
                  </a:cubicBezTo>
                  <a:cubicBezTo>
                    <a:pt x="2334" y="524"/>
                    <a:pt x="1811" y="1"/>
                    <a:pt x="1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954;p61">
              <a:extLst>
                <a:ext uri="{FF2B5EF4-FFF2-40B4-BE49-F238E27FC236}">
                  <a16:creationId xmlns:a16="http://schemas.microsoft.com/office/drawing/2014/main" id="{078054FD-B66E-4990-8B97-4A23D2F76DB5}"/>
                </a:ext>
              </a:extLst>
            </p:cNvPr>
            <p:cNvSpPr/>
            <p:nvPr/>
          </p:nvSpPr>
          <p:spPr>
            <a:xfrm>
              <a:off x="3790312" y="2069028"/>
              <a:ext cx="38491" cy="38491"/>
            </a:xfrm>
            <a:custGeom>
              <a:avLst/>
              <a:gdLst/>
              <a:ahLst/>
              <a:cxnLst/>
              <a:rect l="l" t="t" r="r" b="b"/>
              <a:pathLst>
                <a:path w="1215" h="1215" extrusionOk="0">
                  <a:moveTo>
                    <a:pt x="608" y="322"/>
                  </a:moveTo>
                  <a:cubicBezTo>
                    <a:pt x="763" y="322"/>
                    <a:pt x="882" y="441"/>
                    <a:pt x="882" y="595"/>
                  </a:cubicBezTo>
                  <a:cubicBezTo>
                    <a:pt x="882" y="738"/>
                    <a:pt x="763" y="857"/>
                    <a:pt x="608" y="857"/>
                  </a:cubicBezTo>
                  <a:cubicBezTo>
                    <a:pt x="465" y="857"/>
                    <a:pt x="346" y="738"/>
                    <a:pt x="346" y="595"/>
                  </a:cubicBezTo>
                  <a:cubicBezTo>
                    <a:pt x="346" y="441"/>
                    <a:pt x="465" y="322"/>
                    <a:pt x="608" y="322"/>
                  </a:cubicBezTo>
                  <a:close/>
                  <a:moveTo>
                    <a:pt x="608" y="0"/>
                  </a:moveTo>
                  <a:cubicBezTo>
                    <a:pt x="286" y="0"/>
                    <a:pt x="1" y="262"/>
                    <a:pt x="1" y="607"/>
                  </a:cubicBezTo>
                  <a:cubicBezTo>
                    <a:pt x="1" y="929"/>
                    <a:pt x="262" y="1215"/>
                    <a:pt x="608" y="1215"/>
                  </a:cubicBezTo>
                  <a:cubicBezTo>
                    <a:pt x="941" y="1215"/>
                    <a:pt x="1215" y="953"/>
                    <a:pt x="1215" y="607"/>
                  </a:cubicBezTo>
                  <a:cubicBezTo>
                    <a:pt x="1215" y="262"/>
                    <a:pt x="953" y="0"/>
                    <a:pt x="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955;p61">
              <a:extLst>
                <a:ext uri="{FF2B5EF4-FFF2-40B4-BE49-F238E27FC236}">
                  <a16:creationId xmlns:a16="http://schemas.microsoft.com/office/drawing/2014/main" id="{93424209-4643-47FD-9B75-E4030B11D073}"/>
                </a:ext>
              </a:extLst>
            </p:cNvPr>
            <p:cNvSpPr/>
            <p:nvPr/>
          </p:nvSpPr>
          <p:spPr>
            <a:xfrm>
              <a:off x="3522521" y="2081447"/>
              <a:ext cx="294212" cy="225688"/>
            </a:xfrm>
            <a:custGeom>
              <a:avLst/>
              <a:gdLst/>
              <a:ahLst/>
              <a:cxnLst/>
              <a:rect l="l" t="t" r="r" b="b"/>
              <a:pathLst>
                <a:path w="9287" h="7124" extrusionOk="0">
                  <a:moveTo>
                    <a:pt x="155" y="1"/>
                  </a:moveTo>
                  <a:cubicBezTo>
                    <a:pt x="72" y="1"/>
                    <a:pt x="0" y="72"/>
                    <a:pt x="0" y="168"/>
                  </a:cubicBezTo>
                  <a:lnTo>
                    <a:pt x="0" y="6954"/>
                  </a:lnTo>
                  <a:cubicBezTo>
                    <a:pt x="0" y="7121"/>
                    <a:pt x="143" y="7121"/>
                    <a:pt x="262" y="7121"/>
                  </a:cubicBezTo>
                  <a:cubicBezTo>
                    <a:pt x="351" y="7121"/>
                    <a:pt x="2483" y="7124"/>
                    <a:pt x="4603" y="7124"/>
                  </a:cubicBezTo>
                  <a:cubicBezTo>
                    <a:pt x="6724" y="7124"/>
                    <a:pt x="8835" y="7121"/>
                    <a:pt x="8882" y="7109"/>
                  </a:cubicBezTo>
                  <a:cubicBezTo>
                    <a:pt x="8942" y="7085"/>
                    <a:pt x="8989" y="7026"/>
                    <a:pt x="9001" y="6966"/>
                  </a:cubicBezTo>
                  <a:lnTo>
                    <a:pt x="9287" y="5466"/>
                  </a:lnTo>
                  <a:cubicBezTo>
                    <a:pt x="9275" y="5395"/>
                    <a:pt x="9216" y="5299"/>
                    <a:pt x="9120" y="5287"/>
                  </a:cubicBezTo>
                  <a:cubicBezTo>
                    <a:pt x="9113" y="5286"/>
                    <a:pt x="9106" y="5286"/>
                    <a:pt x="9099" y="5286"/>
                  </a:cubicBezTo>
                  <a:cubicBezTo>
                    <a:pt x="9021" y="5286"/>
                    <a:pt x="8941" y="5342"/>
                    <a:pt x="8930" y="5418"/>
                  </a:cubicBezTo>
                  <a:lnTo>
                    <a:pt x="8680" y="6788"/>
                  </a:lnTo>
                  <a:lnTo>
                    <a:pt x="357" y="6788"/>
                  </a:lnTo>
                  <a:lnTo>
                    <a:pt x="1036" y="3192"/>
                  </a:lnTo>
                  <a:lnTo>
                    <a:pt x="4429" y="3192"/>
                  </a:lnTo>
                  <a:cubicBezTo>
                    <a:pt x="4524" y="3192"/>
                    <a:pt x="4596" y="3120"/>
                    <a:pt x="4596" y="3025"/>
                  </a:cubicBezTo>
                  <a:cubicBezTo>
                    <a:pt x="4596" y="2930"/>
                    <a:pt x="4524" y="2858"/>
                    <a:pt x="4429" y="2858"/>
                  </a:cubicBezTo>
                  <a:lnTo>
                    <a:pt x="905" y="2858"/>
                  </a:lnTo>
                  <a:cubicBezTo>
                    <a:pt x="834" y="2858"/>
                    <a:pt x="750" y="2918"/>
                    <a:pt x="738" y="2989"/>
                  </a:cubicBezTo>
                  <a:lnTo>
                    <a:pt x="322" y="5168"/>
                  </a:lnTo>
                  <a:lnTo>
                    <a:pt x="322" y="334"/>
                  </a:lnTo>
                  <a:lnTo>
                    <a:pt x="2453" y="334"/>
                  </a:lnTo>
                  <a:lnTo>
                    <a:pt x="3536" y="1418"/>
                  </a:lnTo>
                  <a:cubicBezTo>
                    <a:pt x="3572" y="1442"/>
                    <a:pt x="3608" y="1465"/>
                    <a:pt x="3655" y="1465"/>
                  </a:cubicBezTo>
                  <a:lnTo>
                    <a:pt x="5358" y="1465"/>
                  </a:lnTo>
                  <a:cubicBezTo>
                    <a:pt x="5441" y="1465"/>
                    <a:pt x="5513" y="1394"/>
                    <a:pt x="5513" y="1299"/>
                  </a:cubicBezTo>
                  <a:cubicBezTo>
                    <a:pt x="5513" y="1204"/>
                    <a:pt x="5441" y="1132"/>
                    <a:pt x="5358" y="1132"/>
                  </a:cubicBezTo>
                  <a:lnTo>
                    <a:pt x="3727" y="1132"/>
                  </a:lnTo>
                  <a:lnTo>
                    <a:pt x="2643" y="49"/>
                  </a:lnTo>
                  <a:cubicBezTo>
                    <a:pt x="2619" y="13"/>
                    <a:pt x="2572" y="1"/>
                    <a:pt x="2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956;p61">
              <a:extLst>
                <a:ext uri="{FF2B5EF4-FFF2-40B4-BE49-F238E27FC236}">
                  <a16:creationId xmlns:a16="http://schemas.microsoft.com/office/drawing/2014/main" id="{E18A5455-71B1-4925-BB1B-55B442023F89}"/>
                </a:ext>
              </a:extLst>
            </p:cNvPr>
            <p:cNvSpPr/>
            <p:nvPr/>
          </p:nvSpPr>
          <p:spPr>
            <a:xfrm>
              <a:off x="3810682" y="2248812"/>
              <a:ext cx="1774" cy="253"/>
            </a:xfrm>
            <a:custGeom>
              <a:avLst/>
              <a:gdLst/>
              <a:ahLst/>
              <a:cxnLst/>
              <a:rect l="l" t="t" r="r" b="b"/>
              <a:pathLst>
                <a:path w="56" h="8" extrusionOk="0">
                  <a:moveTo>
                    <a:pt x="1" y="1"/>
                  </a:moveTo>
                  <a:cubicBezTo>
                    <a:pt x="1" y="1"/>
                    <a:pt x="7" y="2"/>
                    <a:pt x="24" y="4"/>
                  </a:cubicBezTo>
                  <a:cubicBezTo>
                    <a:pt x="44" y="7"/>
                    <a:pt x="52" y="8"/>
                    <a:pt x="53" y="8"/>
                  </a:cubicBezTo>
                  <a:cubicBezTo>
                    <a:pt x="55" y="8"/>
                    <a:pt x="3" y="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98526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3" name="TextBox 2">
            <a:extLst>
              <a:ext uri="{FF2B5EF4-FFF2-40B4-BE49-F238E27FC236}">
                <a16:creationId xmlns:a16="http://schemas.microsoft.com/office/drawing/2014/main" id="{E2FA7E50-73C4-4F8B-BD3E-36F9210583C7}"/>
              </a:ext>
            </a:extLst>
          </p:cNvPr>
          <p:cNvSpPr txBox="1"/>
          <p:nvPr/>
        </p:nvSpPr>
        <p:spPr>
          <a:xfrm>
            <a:off x="618824" y="987115"/>
            <a:ext cx="6852214" cy="707886"/>
          </a:xfrm>
          <a:prstGeom prst="rect">
            <a:avLst/>
          </a:prstGeom>
          <a:noFill/>
        </p:spPr>
        <p:txBody>
          <a:bodyPr wrap="square" rtlCol="0">
            <a:spAutoFit/>
          </a:bodyPr>
          <a:lstStyle/>
          <a:p>
            <a:r>
              <a:rPr lang="en-US" sz="2000">
                <a:solidFill>
                  <a:schemeClr val="accent5"/>
                </a:solidFill>
                <a:latin typeface="Maven Pro" panose="020B0604020202020204" charset="0"/>
              </a:rPr>
              <a:t>Rút </a:t>
            </a:r>
            <a:r>
              <a:rPr lang="en-US" sz="2000" err="1">
                <a:solidFill>
                  <a:schemeClr val="accent5"/>
                </a:solidFill>
                <a:latin typeface="Maven Pro" panose="020B0604020202020204" charset="0"/>
              </a:rPr>
              <a:t>trích</a:t>
            </a:r>
            <a:r>
              <a:rPr lang="en-US" sz="2000">
                <a:solidFill>
                  <a:schemeClr val="accent5"/>
                </a:solidFill>
                <a:latin typeface="Maven Pro" panose="020B0604020202020204" charset="0"/>
              </a:rPr>
              <a:t> </a:t>
            </a:r>
            <a:r>
              <a:rPr lang="vi-VN" sz="2000">
                <a:solidFill>
                  <a:schemeClr val="accent5"/>
                </a:solidFill>
                <a:latin typeface="Maven Pro" panose="020B0604020202020204" charset="0"/>
              </a:rPr>
              <a:t>các điểm </a:t>
            </a:r>
            <a:r>
              <a:rPr lang="en-US" sz="2000">
                <a:solidFill>
                  <a:schemeClr val="accent5"/>
                </a:solidFill>
                <a:latin typeface="Maven Pro" panose="020B0604020202020204" charset="0"/>
              </a:rPr>
              <a:t>đặc </a:t>
            </a:r>
            <a:r>
              <a:rPr lang="en-US" sz="2000" err="1">
                <a:solidFill>
                  <a:schemeClr val="accent5"/>
                </a:solidFill>
                <a:latin typeface="Maven Pro" panose="020B0604020202020204" charset="0"/>
              </a:rPr>
              <a:t>trưng</a:t>
            </a:r>
            <a:endParaRPr lang="en-US" sz="2000">
              <a:solidFill>
                <a:schemeClr val="accent5"/>
              </a:solidFill>
              <a:latin typeface="Maven Pro" panose="020B0604020202020204" charset="0"/>
            </a:endParaRPr>
          </a:p>
          <a:p>
            <a:endParaRPr lang="en-US" sz="2000">
              <a:solidFill>
                <a:schemeClr val="accent5"/>
              </a:solidFill>
              <a:latin typeface="Maven Pro" panose="020B0604020202020204" charset="0"/>
            </a:endParaRPr>
          </a:p>
        </p:txBody>
      </p:sp>
      <p:sp>
        <p:nvSpPr>
          <p:cNvPr id="6" name="TextBox 5">
            <a:extLst>
              <a:ext uri="{FF2B5EF4-FFF2-40B4-BE49-F238E27FC236}">
                <a16:creationId xmlns:a16="http://schemas.microsoft.com/office/drawing/2014/main" id="{A725BA10-E491-4C1B-BB9B-36698372C258}"/>
              </a:ext>
            </a:extLst>
          </p:cNvPr>
          <p:cNvSpPr txBox="1"/>
          <p:nvPr/>
        </p:nvSpPr>
        <p:spPr>
          <a:xfrm>
            <a:off x="1092084" y="1418001"/>
            <a:ext cx="4644956" cy="400110"/>
          </a:xfrm>
          <a:prstGeom prst="rect">
            <a:avLst/>
          </a:prstGeom>
          <a:noFill/>
        </p:spPr>
        <p:txBody>
          <a:bodyPr wrap="square">
            <a:spAutoFit/>
          </a:bodyPr>
          <a:lstStyle/>
          <a:p>
            <a:r>
              <a:rPr lang="vi-VN" sz="2000">
                <a:solidFill>
                  <a:schemeClr val="bg1"/>
                </a:solidFill>
                <a:latin typeface="Maven Pro" panose="020B0604020202020204" charset="0"/>
              </a:rPr>
              <a:t>Crossing Number (CN)</a:t>
            </a:r>
            <a:endParaRPr lang="en-US" sz="2000">
              <a:solidFill>
                <a:schemeClr val="bg1"/>
              </a:solidFill>
              <a:latin typeface="Maven Pro" panose="020B0604020202020204" charset="0"/>
            </a:endParaRPr>
          </a:p>
        </p:txBody>
      </p:sp>
      <p:pic>
        <p:nvPicPr>
          <p:cNvPr id="8" name="Picture 7">
            <a:extLst>
              <a:ext uri="{FF2B5EF4-FFF2-40B4-BE49-F238E27FC236}">
                <a16:creationId xmlns:a16="http://schemas.microsoft.com/office/drawing/2014/main" id="{C3D99E06-1BA7-4112-91D2-A787A635B218}"/>
              </a:ext>
            </a:extLst>
          </p:cNvPr>
          <p:cNvPicPr>
            <a:picLocks noChangeAspect="1"/>
          </p:cNvPicPr>
          <p:nvPr/>
        </p:nvPicPr>
        <p:blipFill rotWithShape="1">
          <a:blip r:embed="rId3"/>
          <a:srcRect t="636" b="1"/>
          <a:stretch/>
        </p:blipFill>
        <p:spPr>
          <a:xfrm>
            <a:off x="2471444" y="1949679"/>
            <a:ext cx="4201111" cy="927638"/>
          </a:xfrm>
          <a:prstGeom prst="rect">
            <a:avLst/>
          </a:prstGeom>
        </p:spPr>
      </p:pic>
      <p:pic>
        <p:nvPicPr>
          <p:cNvPr id="10" name="Picture 9">
            <a:extLst>
              <a:ext uri="{FF2B5EF4-FFF2-40B4-BE49-F238E27FC236}">
                <a16:creationId xmlns:a16="http://schemas.microsoft.com/office/drawing/2014/main" id="{B591FB2D-F6CC-49F2-92D1-7CE02FA838D9}"/>
              </a:ext>
            </a:extLst>
          </p:cNvPr>
          <p:cNvPicPr>
            <a:picLocks noChangeAspect="1"/>
          </p:cNvPicPr>
          <p:nvPr/>
        </p:nvPicPr>
        <p:blipFill rotWithShape="1">
          <a:blip r:embed="rId4"/>
          <a:srcRect b="6123"/>
          <a:stretch/>
        </p:blipFill>
        <p:spPr>
          <a:xfrm>
            <a:off x="829139" y="3043955"/>
            <a:ext cx="2057687" cy="1314633"/>
          </a:xfrm>
          <a:prstGeom prst="rect">
            <a:avLst/>
          </a:prstGeom>
        </p:spPr>
      </p:pic>
      <p:pic>
        <p:nvPicPr>
          <p:cNvPr id="12" name="Picture 11">
            <a:extLst>
              <a:ext uri="{FF2B5EF4-FFF2-40B4-BE49-F238E27FC236}">
                <a16:creationId xmlns:a16="http://schemas.microsoft.com/office/drawing/2014/main" id="{3907EB7F-21E5-46ED-AF9E-0F3E4369D462}"/>
              </a:ext>
            </a:extLst>
          </p:cNvPr>
          <p:cNvPicPr>
            <a:picLocks noChangeAspect="1"/>
          </p:cNvPicPr>
          <p:nvPr/>
        </p:nvPicPr>
        <p:blipFill>
          <a:blip r:embed="rId5"/>
          <a:stretch>
            <a:fillRect/>
          </a:stretch>
        </p:blipFill>
        <p:spPr>
          <a:xfrm>
            <a:off x="3543535" y="3043955"/>
            <a:ext cx="2010056" cy="1314633"/>
          </a:xfrm>
          <a:prstGeom prst="rect">
            <a:avLst/>
          </a:prstGeom>
        </p:spPr>
      </p:pic>
      <p:pic>
        <p:nvPicPr>
          <p:cNvPr id="14" name="Picture 13">
            <a:extLst>
              <a:ext uri="{FF2B5EF4-FFF2-40B4-BE49-F238E27FC236}">
                <a16:creationId xmlns:a16="http://schemas.microsoft.com/office/drawing/2014/main" id="{68454971-FD8F-4058-A0CA-E57516623482}"/>
              </a:ext>
            </a:extLst>
          </p:cNvPr>
          <p:cNvPicPr>
            <a:picLocks noChangeAspect="1"/>
          </p:cNvPicPr>
          <p:nvPr/>
        </p:nvPicPr>
        <p:blipFill>
          <a:blip r:embed="rId6"/>
          <a:stretch>
            <a:fillRect/>
          </a:stretch>
        </p:blipFill>
        <p:spPr>
          <a:xfrm>
            <a:off x="6210300" y="3043955"/>
            <a:ext cx="1991003" cy="1314633"/>
          </a:xfrm>
          <a:prstGeom prst="rect">
            <a:avLst/>
          </a:prstGeom>
        </p:spPr>
      </p:pic>
      <p:sp>
        <p:nvSpPr>
          <p:cNvPr id="16" name="TextBox 15">
            <a:extLst>
              <a:ext uri="{FF2B5EF4-FFF2-40B4-BE49-F238E27FC236}">
                <a16:creationId xmlns:a16="http://schemas.microsoft.com/office/drawing/2014/main" id="{D8905155-4BBF-42D6-97C3-A68FFC9723F0}"/>
              </a:ext>
            </a:extLst>
          </p:cNvPr>
          <p:cNvSpPr txBox="1"/>
          <p:nvPr/>
        </p:nvSpPr>
        <p:spPr>
          <a:xfrm>
            <a:off x="3178274" y="4358588"/>
            <a:ext cx="2740577" cy="646331"/>
          </a:xfrm>
          <a:prstGeom prst="rect">
            <a:avLst/>
          </a:prstGeom>
          <a:noFill/>
        </p:spPr>
        <p:txBody>
          <a:bodyPr wrap="square">
            <a:spAutoFit/>
          </a:bodyPr>
          <a:lstStyle/>
          <a:p>
            <a:pPr algn="ctr"/>
            <a:r>
              <a:rPr lang="vi-VN" sz="1800">
                <a:solidFill>
                  <a:schemeClr val="bg1"/>
                </a:solidFill>
                <a:latin typeface="Maven Pro" panose="020B0604020202020204" charset="0"/>
              </a:rPr>
              <a:t>Điểm nằm trên đường vân nếu cn(p) =2</a:t>
            </a:r>
            <a:endParaRPr lang="en-US" sz="1800">
              <a:solidFill>
                <a:schemeClr val="bg1"/>
              </a:solidFill>
              <a:latin typeface="Maven Pro" panose="020B0604020202020204" charset="0"/>
            </a:endParaRPr>
          </a:p>
        </p:txBody>
      </p:sp>
      <p:sp>
        <p:nvSpPr>
          <p:cNvPr id="18" name="TextBox 17">
            <a:extLst>
              <a:ext uri="{FF2B5EF4-FFF2-40B4-BE49-F238E27FC236}">
                <a16:creationId xmlns:a16="http://schemas.microsoft.com/office/drawing/2014/main" id="{948600BE-20E5-4561-8809-B02FFFA372ED}"/>
              </a:ext>
            </a:extLst>
          </p:cNvPr>
          <p:cNvSpPr txBox="1"/>
          <p:nvPr/>
        </p:nvSpPr>
        <p:spPr>
          <a:xfrm>
            <a:off x="894335" y="4369747"/>
            <a:ext cx="1927294" cy="646331"/>
          </a:xfrm>
          <a:prstGeom prst="rect">
            <a:avLst/>
          </a:prstGeom>
          <a:noFill/>
        </p:spPr>
        <p:txBody>
          <a:bodyPr wrap="square">
            <a:spAutoFit/>
          </a:bodyPr>
          <a:lstStyle/>
          <a:p>
            <a:pPr algn="ctr"/>
            <a:r>
              <a:rPr lang="en-US" sz="1800">
                <a:solidFill>
                  <a:schemeClr val="bg1"/>
                </a:solidFill>
                <a:latin typeface="Maven Pro" panose="020B0604020202020204" charset="0"/>
              </a:rPr>
              <a:t>Điểm kết thúc nếu cn(p) =1</a:t>
            </a:r>
          </a:p>
        </p:txBody>
      </p:sp>
      <p:sp>
        <p:nvSpPr>
          <p:cNvPr id="20" name="TextBox 19">
            <a:extLst>
              <a:ext uri="{FF2B5EF4-FFF2-40B4-BE49-F238E27FC236}">
                <a16:creationId xmlns:a16="http://schemas.microsoft.com/office/drawing/2014/main" id="{09F9BA5E-42F8-41DA-87B4-27F6C18F0B8C}"/>
              </a:ext>
            </a:extLst>
          </p:cNvPr>
          <p:cNvSpPr txBox="1"/>
          <p:nvPr/>
        </p:nvSpPr>
        <p:spPr>
          <a:xfrm>
            <a:off x="6333960" y="4352320"/>
            <a:ext cx="1743682" cy="646331"/>
          </a:xfrm>
          <a:prstGeom prst="rect">
            <a:avLst/>
          </a:prstGeom>
          <a:noFill/>
        </p:spPr>
        <p:txBody>
          <a:bodyPr wrap="square">
            <a:spAutoFit/>
          </a:bodyPr>
          <a:lstStyle/>
          <a:p>
            <a:pPr algn="ctr"/>
            <a:r>
              <a:rPr lang="en-US" sz="1800">
                <a:solidFill>
                  <a:schemeClr val="bg1"/>
                </a:solidFill>
                <a:latin typeface="Maven Pro" panose="020B0604020202020204" charset="0"/>
              </a:rPr>
              <a:t>Điểm rẽ nhánh nếu cn(p) =3</a:t>
            </a:r>
          </a:p>
        </p:txBody>
      </p:sp>
      <p:sp>
        <p:nvSpPr>
          <p:cNvPr id="15" name="Google Shape;1088;p38">
            <a:extLst>
              <a:ext uri="{FF2B5EF4-FFF2-40B4-BE49-F238E27FC236}">
                <a16:creationId xmlns:a16="http://schemas.microsoft.com/office/drawing/2014/main" id="{3114C31D-3510-4CD5-832F-632AE9C72866}"/>
              </a:ext>
            </a:extLst>
          </p:cNvPr>
          <p:cNvSpPr txBox="1">
            <a:spLocks/>
          </p:cNvSpPr>
          <p:nvPr/>
        </p:nvSpPr>
        <p:spPr>
          <a:xfrm>
            <a:off x="618824" y="411675"/>
            <a:ext cx="4901971"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vi-VN" sz="3200">
                <a:latin typeface="Bahnschrift SemiLight SemiConde" panose="020B0502040204020203" pitchFamily="34" charset="0"/>
              </a:rPr>
              <a:t>RÚT TRÍCH ĐẶC TRƯNG</a:t>
            </a:r>
          </a:p>
        </p:txBody>
      </p:sp>
    </p:spTree>
    <p:extLst>
      <p:ext uri="{BB962C8B-B14F-4D97-AF65-F5344CB8AC3E}">
        <p14:creationId xmlns:p14="http://schemas.microsoft.com/office/powerpoint/2010/main" val="2224900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3" name="Google Shape;507;p28">
            <a:extLst>
              <a:ext uri="{FF2B5EF4-FFF2-40B4-BE49-F238E27FC236}">
                <a16:creationId xmlns:a16="http://schemas.microsoft.com/office/drawing/2014/main" id="{4393AFC4-B405-4FDC-8ECD-8162F794A2F3}"/>
              </a:ext>
            </a:extLst>
          </p:cNvPr>
          <p:cNvSpPr txBox="1">
            <a:spLocks noGrp="1"/>
          </p:cNvSpPr>
          <p:nvPr>
            <p:ph type="ctrTitle"/>
          </p:nvPr>
        </p:nvSpPr>
        <p:spPr>
          <a:xfrm>
            <a:off x="618825" y="411675"/>
            <a:ext cx="330309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Bahnschrift SemiLight SemiConde" panose="020B0502040204020203" pitchFamily="34" charset="0"/>
              </a:rPr>
              <a:t>ĐỐI SÁNH</a:t>
            </a:r>
            <a:endParaRPr sz="3200">
              <a:latin typeface="Bahnschrift SemiLight SemiConde" panose="020B0502040204020203" pitchFamily="34" charset="0"/>
            </a:endParaRPr>
          </a:p>
        </p:txBody>
      </p:sp>
      <p:sp>
        <p:nvSpPr>
          <p:cNvPr id="4" name="TextBox 3">
            <a:extLst>
              <a:ext uri="{FF2B5EF4-FFF2-40B4-BE49-F238E27FC236}">
                <a16:creationId xmlns:a16="http://schemas.microsoft.com/office/drawing/2014/main" id="{BBAC30CF-6504-48C7-BA27-04E699AD7871}"/>
              </a:ext>
            </a:extLst>
          </p:cNvPr>
          <p:cNvSpPr txBox="1"/>
          <p:nvPr/>
        </p:nvSpPr>
        <p:spPr>
          <a:xfrm>
            <a:off x="874067" y="1632454"/>
            <a:ext cx="7395865" cy="493597"/>
          </a:xfrm>
          <a:prstGeom prst="rect">
            <a:avLst/>
          </a:prstGeom>
          <a:noFill/>
        </p:spPr>
        <p:txBody>
          <a:bodyPr wrap="square" lIns="91440" tIns="45720" rIns="91440" bIns="45720" anchor="t">
            <a:spAutoFit/>
          </a:bodyPr>
          <a:lstStyle/>
          <a:p>
            <a:pPr>
              <a:lnSpc>
                <a:spcPct val="150000"/>
              </a:lnSpc>
            </a:pPr>
            <a:endParaRPr lang="en-US" sz="2000">
              <a:solidFill>
                <a:schemeClr val="bg1"/>
              </a:solidFill>
              <a:latin typeface="Maven Pro" panose="020B0604020202020204" charset="0"/>
              <a:ea typeface="DengXian"/>
              <a:cs typeface="Times New Roman"/>
            </a:endParaRPr>
          </a:p>
        </p:txBody>
      </p:sp>
      <p:pic>
        <p:nvPicPr>
          <p:cNvPr id="2" name="Picture 4" descr="Diagram&#10;&#10;Description automatically generated">
            <a:extLst>
              <a:ext uri="{FF2B5EF4-FFF2-40B4-BE49-F238E27FC236}">
                <a16:creationId xmlns:a16="http://schemas.microsoft.com/office/drawing/2014/main" id="{4B6CEE3A-107A-40A3-908D-63049B2A36EA}"/>
              </a:ext>
            </a:extLst>
          </p:cNvPr>
          <p:cNvPicPr>
            <a:picLocks noChangeAspect="1"/>
          </p:cNvPicPr>
          <p:nvPr/>
        </p:nvPicPr>
        <p:blipFill>
          <a:blip r:embed="rId3"/>
          <a:stretch>
            <a:fillRect/>
          </a:stretch>
        </p:blipFill>
        <p:spPr>
          <a:xfrm>
            <a:off x="874067" y="1084739"/>
            <a:ext cx="7408068" cy="3425747"/>
          </a:xfrm>
          <a:prstGeom prst="rect">
            <a:avLst/>
          </a:prstGeom>
        </p:spPr>
      </p:pic>
    </p:spTree>
    <p:extLst>
      <p:ext uri="{BB962C8B-B14F-4D97-AF65-F5344CB8AC3E}">
        <p14:creationId xmlns:p14="http://schemas.microsoft.com/office/powerpoint/2010/main" val="1616084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3" name="Google Shape;507;p28">
            <a:extLst>
              <a:ext uri="{FF2B5EF4-FFF2-40B4-BE49-F238E27FC236}">
                <a16:creationId xmlns:a16="http://schemas.microsoft.com/office/drawing/2014/main" id="{4393AFC4-B405-4FDC-8ECD-8162F794A2F3}"/>
              </a:ext>
            </a:extLst>
          </p:cNvPr>
          <p:cNvSpPr txBox="1">
            <a:spLocks noGrp="1"/>
          </p:cNvSpPr>
          <p:nvPr>
            <p:ph type="ctrTitle"/>
          </p:nvPr>
        </p:nvSpPr>
        <p:spPr>
          <a:xfrm>
            <a:off x="618825" y="411675"/>
            <a:ext cx="330309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Bahnschrift SemiLight SemiConde" panose="020B0502040204020203" pitchFamily="34" charset="0"/>
              </a:rPr>
              <a:t>ĐỐI SÁNH</a:t>
            </a:r>
            <a:endParaRPr sz="3200">
              <a:latin typeface="Bahnschrift SemiLight SemiConde" panose="020B0502040204020203" pitchFamily="34" charset="0"/>
            </a:endParaRPr>
          </a:p>
        </p:txBody>
      </p:sp>
      <p:sp>
        <p:nvSpPr>
          <p:cNvPr id="4" name="TextBox 3">
            <a:extLst>
              <a:ext uri="{FF2B5EF4-FFF2-40B4-BE49-F238E27FC236}">
                <a16:creationId xmlns:a16="http://schemas.microsoft.com/office/drawing/2014/main" id="{63AD6980-EAFC-422D-9619-E94A98477A25}"/>
              </a:ext>
            </a:extLst>
          </p:cNvPr>
          <p:cNvSpPr txBox="1"/>
          <p:nvPr/>
        </p:nvSpPr>
        <p:spPr>
          <a:xfrm>
            <a:off x="618825" y="989475"/>
            <a:ext cx="7395865" cy="493597"/>
          </a:xfrm>
          <a:prstGeom prst="rect">
            <a:avLst/>
          </a:prstGeom>
          <a:noFill/>
        </p:spPr>
        <p:txBody>
          <a:bodyPr wrap="square">
            <a:spAutoFit/>
          </a:bodyPr>
          <a:lstStyle/>
          <a:p>
            <a:pPr>
              <a:lnSpc>
                <a:spcPct val="150000"/>
              </a:lnSpc>
              <a:buClr>
                <a:schemeClr val="bg1"/>
              </a:buClr>
            </a:pPr>
            <a:r>
              <a:rPr lang="en-US" sz="2000">
                <a:solidFill>
                  <a:schemeClr val="accent5"/>
                </a:solidFill>
                <a:latin typeface="Maven Pro" panose="020B0604020202020204" charset="0"/>
                <a:ea typeface="DengXian" panose="02010600030101010101" pitchFamily="2" charset="-122"/>
                <a:cs typeface="Times New Roman" panose="02020603050405020304" pitchFamily="18" charset="0"/>
              </a:rPr>
              <a:t>Đối sánh dựa trên sự tương quan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6D5F8D-A02B-4E7F-A8AE-920519676D95}"/>
                  </a:ext>
                </a:extLst>
              </p:cNvPr>
              <p:cNvSpPr txBox="1"/>
              <p:nvPr/>
            </p:nvSpPr>
            <p:spPr>
              <a:xfrm>
                <a:off x="2182660" y="1674029"/>
                <a:ext cx="4778679" cy="557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bg1"/>
                          </a:solidFill>
                          <a:latin typeface="Cambria Math" panose="02040503050406030204" pitchFamily="18" charset="0"/>
                        </a:rPr>
                        <m:t>𝑆</m:t>
                      </m:r>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𝑇</m:t>
                          </m:r>
                          <m:r>
                            <a:rPr lang="en-US" sz="2000" i="0">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𝐼</m:t>
                          </m:r>
                        </m:e>
                      </m:d>
                      <m:r>
                        <a:rPr lang="en-US" sz="2000" i="0">
                          <a:solidFill>
                            <a:schemeClr val="bg1"/>
                          </a:solidFill>
                          <a:latin typeface="Cambria Math" panose="02040503050406030204" pitchFamily="18" charset="0"/>
                        </a:rPr>
                        <m:t>=</m:t>
                      </m:r>
                      <m:func>
                        <m:funcPr>
                          <m:ctrlPr>
                            <a:rPr lang="en-US" sz="2000" i="1">
                              <a:solidFill>
                                <a:schemeClr val="bg1"/>
                              </a:solidFill>
                              <a:latin typeface="Cambria Math" panose="02040503050406030204" pitchFamily="18" charset="0"/>
                            </a:rPr>
                          </m:ctrlPr>
                        </m:funcPr>
                        <m:fName>
                          <m:limLow>
                            <m:limLowPr>
                              <m:ctrlPr>
                                <a:rPr lang="en-US" sz="2000" i="1">
                                  <a:solidFill>
                                    <a:schemeClr val="bg1"/>
                                  </a:solidFill>
                                  <a:latin typeface="Cambria Math" panose="02040503050406030204" pitchFamily="18" charset="0"/>
                                </a:rPr>
                              </m:ctrlPr>
                            </m:limLowPr>
                            <m:e>
                              <m:r>
                                <m:rPr>
                                  <m:sty m:val="p"/>
                                </m:rPr>
                                <a:rPr lang="en-US" sz="2000" i="0">
                                  <a:solidFill>
                                    <a:schemeClr val="bg1"/>
                                  </a:solidFill>
                                  <a:latin typeface="Cambria Math" panose="02040503050406030204" pitchFamily="18" charset="0"/>
                                </a:rPr>
                                <m:t>max</m:t>
                              </m:r>
                            </m:e>
                            <m:lim>
                              <m:r>
                                <a:rPr lang="en-US" sz="2000" i="0">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𝑥</m:t>
                              </m:r>
                              <m:r>
                                <a:rPr lang="en-US" sz="2000" i="0">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𝑦</m:t>
                              </m:r>
                              <m:r>
                                <a:rPr lang="en-US" sz="2000" i="0">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𝜃</m:t>
                              </m:r>
                            </m:lim>
                          </m:limLow>
                        </m:fName>
                        <m:e>
                          <m:r>
                            <a:rPr lang="en-US" sz="2000" i="1">
                              <a:solidFill>
                                <a:schemeClr val="bg1"/>
                              </a:solidFill>
                              <a:latin typeface="Cambria Math" panose="02040503050406030204" pitchFamily="18" charset="0"/>
                            </a:rPr>
                            <m:t>𝐶𝐶</m:t>
                          </m:r>
                          <m:d>
                            <m:dPr>
                              <m:sep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𝑇</m:t>
                              </m:r>
                            </m:e>
                            <m:e>
                              <m:sSup>
                                <m:sSupPr>
                                  <m:ctrlPr>
                                    <a:rPr lang="en-US" sz="2000" i="1">
                                      <a:solidFill>
                                        <a:schemeClr val="bg1"/>
                                      </a:solidFill>
                                      <a:latin typeface="Cambria Math" panose="02040503050406030204" pitchFamily="18" charset="0"/>
                                    </a:rPr>
                                  </m:ctrlPr>
                                </m:sSupPr>
                                <m:e>
                                  <m:r>
                                    <a:rPr lang="en-US" sz="2000" i="1">
                                      <a:solidFill>
                                        <a:schemeClr val="bg1"/>
                                      </a:solidFill>
                                      <a:latin typeface="Cambria Math" panose="02040503050406030204" pitchFamily="18" charset="0"/>
                                    </a:rPr>
                                    <m:t>𝐼</m:t>
                                  </m:r>
                                </m:e>
                                <m:sup>
                                  <m:d>
                                    <m:dPr>
                                      <m:ctrlPr>
                                        <a:rPr lang="en-US" sz="2000" i="1">
                                          <a:solidFill>
                                            <a:schemeClr val="bg1"/>
                                          </a:solidFill>
                                          <a:latin typeface="Cambria Math" panose="02040503050406030204" pitchFamily="18" charset="0"/>
                                        </a:rPr>
                                      </m:ctrlPr>
                                    </m:dPr>
                                    <m:e>
                                      <m:r>
                                        <a:rPr lang="en-US" sz="2000" i="0">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𝑥</m:t>
                                      </m:r>
                                      <m:r>
                                        <a:rPr lang="en-US" sz="2000" i="0">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𝑦</m:t>
                                      </m:r>
                                      <m:r>
                                        <a:rPr lang="en-US" sz="2000" i="0">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𝜃</m:t>
                                      </m:r>
                                    </m:e>
                                  </m:d>
                                </m:sup>
                              </m:sSup>
                            </m:e>
                          </m:d>
                        </m:e>
                      </m:func>
                    </m:oMath>
                  </m:oMathPara>
                </a14:m>
                <a:endParaRPr lang="en-US" sz="2000">
                  <a:solidFill>
                    <a:schemeClr val="bg1"/>
                  </a:solidFill>
                </a:endParaRPr>
              </a:p>
            </p:txBody>
          </p:sp>
        </mc:Choice>
        <mc:Fallback xmlns="">
          <p:sp>
            <p:nvSpPr>
              <p:cNvPr id="5" name="TextBox 4">
                <a:extLst>
                  <a:ext uri="{FF2B5EF4-FFF2-40B4-BE49-F238E27FC236}">
                    <a16:creationId xmlns:a16="http://schemas.microsoft.com/office/drawing/2014/main" id="{AF6D5F8D-A02B-4E7F-A8AE-920519676D95}"/>
                  </a:ext>
                </a:extLst>
              </p:cNvPr>
              <p:cNvSpPr txBox="1">
                <a:spLocks noRot="1" noChangeAspect="1" noMove="1" noResize="1" noEditPoints="1" noAdjustHandles="1" noChangeArrowheads="1" noChangeShapeType="1" noTextEdit="1"/>
              </p:cNvSpPr>
              <p:nvPr/>
            </p:nvSpPr>
            <p:spPr>
              <a:xfrm>
                <a:off x="2182660" y="1674029"/>
                <a:ext cx="4778679" cy="557332"/>
              </a:xfrm>
              <a:prstGeom prst="rect">
                <a:avLst/>
              </a:prstGeom>
              <a:blipFill>
                <a:blip r:embed="rId3"/>
                <a:stretch>
                  <a:fillRect b="-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3ECCB-DA59-4E1C-A474-4AB4A69B8DA3}"/>
                  </a:ext>
                </a:extLst>
              </p:cNvPr>
              <p:cNvSpPr txBox="1"/>
              <p:nvPr/>
            </p:nvSpPr>
            <p:spPr>
              <a:xfrm>
                <a:off x="914398" y="2291390"/>
                <a:ext cx="7115949" cy="400110"/>
              </a:xfrm>
              <a:prstGeom prst="rect">
                <a:avLst/>
              </a:prstGeom>
              <a:noFill/>
            </p:spPr>
            <p:txBody>
              <a:bodyPr wrap="square">
                <a:spAutoFit/>
              </a:bodyPr>
              <a:lstStyle/>
              <a:p>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Trong đó, </a:t>
                </a:r>
                <a14:m>
                  <m:oMath xmlns:m="http://schemas.openxmlformats.org/officeDocument/2006/math">
                    <m:r>
                      <a:rPr lang="en-US" sz="2000" i="1">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t>𝐶𝐶</m:t>
                    </m:r>
                    <m:d>
                      <m:dPr>
                        <m:ctrlPr>
                          <a:rPr lang="en-US" sz="2000" i="1">
                            <a:solidFill>
                              <a:schemeClr val="bg1"/>
                            </a:solidFill>
                            <a:effectLst/>
                            <a:latin typeface="Cambria Math" panose="02040503050406030204" pitchFamily="18" charset="0"/>
                          </a:rPr>
                        </m:ctrlPr>
                      </m:dPr>
                      <m:e>
                        <m:r>
                          <a:rPr lang="en-US" sz="2000" i="1">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t>𝑇</m:t>
                        </m:r>
                        <m:r>
                          <a:rPr lang="en-US" sz="2000" i="1">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t>,</m:t>
                        </m:r>
                        <m:r>
                          <a:rPr lang="en-US" sz="2000" i="1">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t>𝐼</m:t>
                        </m:r>
                      </m:e>
                    </m:d>
                    <m:r>
                      <a:rPr lang="en-US" sz="2000" i="1">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sz="2000" i="1">
                            <a:solidFill>
                              <a:schemeClr val="bg1"/>
                            </a:solidFill>
                            <a:effectLst/>
                            <a:latin typeface="Cambria Math" panose="02040503050406030204" pitchFamily="18" charset="0"/>
                          </a:rPr>
                        </m:ctrlPr>
                      </m:sSupPr>
                      <m:e>
                        <m:r>
                          <a:rPr lang="en-US" sz="2000" i="1">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t>𝑇</m:t>
                        </m:r>
                      </m:e>
                      <m:sup>
                        <m:r>
                          <a:rPr lang="en-US" sz="2000" i="1">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t>𝑇</m:t>
                        </m:r>
                      </m:sup>
                    </m:sSup>
                    <m:r>
                      <a:rPr lang="en-US" sz="2000" i="1">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t>𝐼</m:t>
                    </m:r>
                  </m:oMath>
                </a14:m>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là tương quan chéo giữa T và I. </a:t>
                </a:r>
                <a:endParaRPr lang="en-US" sz="2000">
                  <a:solidFill>
                    <a:schemeClr val="bg1"/>
                  </a:solidFill>
                  <a:latin typeface="Maven Pro" panose="020B0604020202020204" charset="0"/>
                </a:endParaRPr>
              </a:p>
            </p:txBody>
          </p:sp>
        </mc:Choice>
        <mc:Fallback xmlns="">
          <p:sp>
            <p:nvSpPr>
              <p:cNvPr id="7" name="TextBox 6">
                <a:extLst>
                  <a:ext uri="{FF2B5EF4-FFF2-40B4-BE49-F238E27FC236}">
                    <a16:creationId xmlns:a16="http://schemas.microsoft.com/office/drawing/2014/main" id="{5483ECCB-DA59-4E1C-A474-4AB4A69B8DA3}"/>
                  </a:ext>
                </a:extLst>
              </p:cNvPr>
              <p:cNvSpPr txBox="1">
                <a:spLocks noRot="1" noChangeAspect="1" noMove="1" noResize="1" noEditPoints="1" noAdjustHandles="1" noChangeArrowheads="1" noChangeShapeType="1" noTextEdit="1"/>
              </p:cNvSpPr>
              <p:nvPr/>
            </p:nvSpPr>
            <p:spPr>
              <a:xfrm>
                <a:off x="914398" y="2291390"/>
                <a:ext cx="7115949" cy="400110"/>
              </a:xfrm>
              <a:prstGeom prst="rect">
                <a:avLst/>
              </a:prstGeom>
              <a:blipFill>
                <a:blip r:embed="rId4"/>
                <a:stretch>
                  <a:fillRect l="-857" t="-9091" b="-2575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C249E62-AB97-4588-8E1B-F735A403FC5F}"/>
              </a:ext>
            </a:extLst>
          </p:cNvPr>
          <p:cNvSpPr txBox="1"/>
          <p:nvPr/>
        </p:nvSpPr>
        <p:spPr>
          <a:xfrm>
            <a:off x="914398" y="2792833"/>
            <a:ext cx="7395865" cy="1938992"/>
          </a:xfrm>
          <a:prstGeom prst="rect">
            <a:avLst/>
          </a:prstGeom>
          <a:noFill/>
        </p:spPr>
        <p:txBody>
          <a:bodyPr wrap="square" lIns="91440" tIns="45720" rIns="91440" bIns="45720" anchor="t">
            <a:spAutoFit/>
          </a:bodyPr>
          <a:lstStyle/>
          <a:p>
            <a:pPr algn="just"/>
            <a:r>
              <a:rPr lang="vi-VN" sz="2000">
                <a:solidFill>
                  <a:schemeClr val="bg1"/>
                </a:solidFill>
                <a:effectLst/>
                <a:latin typeface="Maven Pro"/>
                <a:ea typeface="DengXian"/>
                <a:cs typeface="Times New Roman"/>
              </a:rPr>
              <a:t>Á</a:t>
            </a:r>
            <a:r>
              <a:rPr lang="en-US" sz="2000">
                <a:solidFill>
                  <a:schemeClr val="bg1"/>
                </a:solidFill>
                <a:effectLst/>
                <a:latin typeface="Maven Pro"/>
                <a:ea typeface="DengXian"/>
                <a:cs typeface="Times New Roman"/>
              </a:rPr>
              <a:t>p </a:t>
            </a:r>
            <a:r>
              <a:rPr lang="en-US" sz="2000" err="1">
                <a:solidFill>
                  <a:schemeClr val="bg1"/>
                </a:solidFill>
                <a:effectLst/>
                <a:latin typeface="Maven Pro"/>
                <a:ea typeface="DengXian"/>
                <a:cs typeface="Times New Roman"/>
              </a:rPr>
              <a:t>dụng</a:t>
            </a:r>
            <a:r>
              <a:rPr lang="en-US" sz="2000">
                <a:solidFill>
                  <a:schemeClr val="bg1"/>
                </a:solidFill>
                <a:effectLst/>
                <a:latin typeface="Maven Pro"/>
                <a:ea typeface="DengXian"/>
                <a:cs typeface="Times New Roman"/>
              </a:rPr>
              <a:t> </a:t>
            </a:r>
            <a:r>
              <a:rPr lang="en-US" sz="2000" err="1">
                <a:solidFill>
                  <a:schemeClr val="bg1"/>
                </a:solidFill>
                <a:effectLst/>
                <a:latin typeface="Maven Pro"/>
                <a:ea typeface="DengXian"/>
                <a:cs typeface="Times New Roman"/>
              </a:rPr>
              <a:t>trực</a:t>
            </a:r>
            <a:r>
              <a:rPr lang="en-US" sz="2000">
                <a:solidFill>
                  <a:schemeClr val="bg1"/>
                </a:solidFill>
                <a:effectLst/>
                <a:latin typeface="Maven Pro"/>
                <a:ea typeface="DengXian"/>
                <a:cs typeface="Times New Roman"/>
              </a:rPr>
              <a:t> </a:t>
            </a:r>
            <a:r>
              <a:rPr lang="en-US" sz="2000" err="1">
                <a:solidFill>
                  <a:schemeClr val="bg1"/>
                </a:solidFill>
                <a:effectLst/>
                <a:latin typeface="Maven Pro"/>
                <a:ea typeface="DengXian"/>
                <a:cs typeface="Times New Roman"/>
              </a:rPr>
              <a:t>tiếp</a:t>
            </a:r>
            <a:r>
              <a:rPr lang="en-US" sz="2000">
                <a:solidFill>
                  <a:schemeClr val="bg1"/>
                </a:solidFill>
                <a:effectLst/>
                <a:latin typeface="Maven Pro"/>
                <a:ea typeface="DengXian"/>
                <a:cs typeface="Times New Roman"/>
              </a:rPr>
              <a:t> </a:t>
            </a:r>
            <a:r>
              <a:rPr lang="en-US" sz="2000" err="1">
                <a:solidFill>
                  <a:schemeClr val="bg1"/>
                </a:solidFill>
                <a:effectLst/>
                <a:latin typeface="Maven Pro"/>
                <a:ea typeface="DengXian"/>
                <a:cs typeface="Times New Roman"/>
              </a:rPr>
              <a:t>công</a:t>
            </a:r>
            <a:r>
              <a:rPr lang="en-US" sz="2000">
                <a:solidFill>
                  <a:schemeClr val="bg1"/>
                </a:solidFill>
                <a:effectLst/>
                <a:latin typeface="Maven Pro"/>
                <a:ea typeface="DengXian"/>
                <a:cs typeface="Times New Roman"/>
              </a:rPr>
              <a:t> </a:t>
            </a:r>
            <a:r>
              <a:rPr lang="en-US" sz="2000" err="1">
                <a:solidFill>
                  <a:schemeClr val="bg1"/>
                </a:solidFill>
                <a:effectLst/>
                <a:latin typeface="Maven Pro"/>
                <a:ea typeface="DengXian"/>
                <a:cs typeface="Times New Roman"/>
              </a:rPr>
              <a:t>thức</a:t>
            </a:r>
            <a:r>
              <a:rPr lang="en-US" sz="2000">
                <a:solidFill>
                  <a:schemeClr val="bg1"/>
                </a:solidFill>
                <a:effectLst/>
                <a:latin typeface="Maven Pro"/>
                <a:ea typeface="DengXian"/>
                <a:cs typeface="Times New Roman"/>
              </a:rPr>
              <a:t> </a:t>
            </a:r>
            <a:r>
              <a:rPr lang="vi-VN" sz="2000">
                <a:solidFill>
                  <a:schemeClr val="bg1"/>
                </a:solidFill>
                <a:latin typeface="Maven Pro"/>
                <a:ea typeface="DengXian"/>
                <a:cs typeface="Times New Roman"/>
              </a:rPr>
              <a:t>trên</a:t>
            </a:r>
            <a:r>
              <a:rPr lang="en-US" sz="2000">
                <a:solidFill>
                  <a:schemeClr val="bg1"/>
                </a:solidFill>
                <a:latin typeface="Maven Pro"/>
                <a:ea typeface="DengXian"/>
                <a:cs typeface="Times New Roman"/>
              </a:rPr>
              <a:t> </a:t>
            </a:r>
            <a:r>
              <a:rPr lang="en-US" sz="2000" err="1">
                <a:solidFill>
                  <a:schemeClr val="bg1"/>
                </a:solidFill>
                <a:latin typeface="Maven Pro"/>
                <a:ea typeface="DengXian"/>
                <a:cs typeface="Times New Roman"/>
              </a:rPr>
              <a:t>ít</a:t>
            </a:r>
            <a:r>
              <a:rPr lang="en-US" sz="2000">
                <a:solidFill>
                  <a:schemeClr val="bg1"/>
                </a:solidFill>
                <a:latin typeface="Maven Pro"/>
                <a:ea typeface="DengXian"/>
                <a:cs typeface="Times New Roman"/>
              </a:rPr>
              <a:t> </a:t>
            </a:r>
            <a:r>
              <a:rPr lang="en-US" sz="2000" err="1">
                <a:solidFill>
                  <a:schemeClr val="bg1"/>
                </a:solidFill>
                <a:latin typeface="Maven Pro"/>
                <a:ea typeface="DengXian"/>
                <a:cs typeface="Times New Roman"/>
              </a:rPr>
              <a:t>khi</a:t>
            </a:r>
            <a:r>
              <a:rPr lang="en-US" sz="2000">
                <a:solidFill>
                  <a:schemeClr val="bg1"/>
                </a:solidFill>
                <a:effectLst/>
                <a:latin typeface="Maven Pro"/>
                <a:ea typeface="DengXian"/>
                <a:cs typeface="Times New Roman"/>
              </a:rPr>
              <a:t> </a:t>
            </a:r>
            <a:r>
              <a:rPr lang="en-US" sz="2000" err="1">
                <a:solidFill>
                  <a:schemeClr val="bg1"/>
                </a:solidFill>
                <a:effectLst/>
                <a:latin typeface="Maven Pro"/>
                <a:ea typeface="DengXian"/>
                <a:cs typeface="Times New Roman"/>
              </a:rPr>
              <a:t>dẫn</a:t>
            </a:r>
            <a:r>
              <a:rPr lang="en-US" sz="2000">
                <a:solidFill>
                  <a:schemeClr val="bg1"/>
                </a:solidFill>
                <a:effectLst/>
                <a:latin typeface="Maven Pro"/>
                <a:ea typeface="DengXian"/>
                <a:cs typeface="Times New Roman"/>
              </a:rPr>
              <a:t> </a:t>
            </a:r>
            <a:r>
              <a:rPr lang="en-US" sz="2000" err="1">
                <a:solidFill>
                  <a:schemeClr val="bg1"/>
                </a:solidFill>
                <a:effectLst/>
                <a:latin typeface="Maven Pro"/>
                <a:ea typeface="DengXian"/>
                <a:cs typeface="Times New Roman"/>
              </a:rPr>
              <a:t>đến</a:t>
            </a:r>
            <a:r>
              <a:rPr lang="en-US" sz="2000">
                <a:solidFill>
                  <a:schemeClr val="bg1"/>
                </a:solidFill>
                <a:effectLst/>
                <a:latin typeface="Maven Pro"/>
                <a:ea typeface="DengXian"/>
                <a:cs typeface="Times New Roman"/>
              </a:rPr>
              <a:t> </a:t>
            </a:r>
            <a:r>
              <a:rPr lang="en-US" sz="2000" err="1">
                <a:solidFill>
                  <a:schemeClr val="bg1"/>
                </a:solidFill>
                <a:effectLst/>
                <a:latin typeface="Maven Pro"/>
                <a:ea typeface="DengXian"/>
                <a:cs typeface="Times New Roman"/>
              </a:rPr>
              <a:t>kết</a:t>
            </a:r>
            <a:r>
              <a:rPr lang="en-US" sz="2000">
                <a:solidFill>
                  <a:schemeClr val="bg1"/>
                </a:solidFill>
                <a:effectLst/>
                <a:latin typeface="Maven Pro"/>
                <a:ea typeface="DengXian"/>
                <a:cs typeface="Times New Roman"/>
              </a:rPr>
              <a:t> </a:t>
            </a:r>
            <a:r>
              <a:rPr lang="en-US" sz="2000" err="1">
                <a:solidFill>
                  <a:schemeClr val="bg1"/>
                </a:solidFill>
                <a:effectLst/>
                <a:latin typeface="Maven Pro"/>
                <a:ea typeface="DengXian"/>
                <a:cs typeface="Times New Roman"/>
              </a:rPr>
              <a:t>quả</a:t>
            </a:r>
            <a:r>
              <a:rPr lang="en-US" sz="2000">
                <a:solidFill>
                  <a:schemeClr val="bg1"/>
                </a:solidFill>
                <a:effectLst/>
                <a:latin typeface="Maven Pro"/>
                <a:ea typeface="DengXian"/>
                <a:cs typeface="Times New Roman"/>
              </a:rPr>
              <a:t> </a:t>
            </a:r>
            <a:r>
              <a:rPr lang="en-US" sz="2000" err="1">
                <a:solidFill>
                  <a:schemeClr val="bg1"/>
                </a:solidFill>
                <a:effectLst/>
                <a:latin typeface="Maven Pro"/>
                <a:ea typeface="DengXian"/>
                <a:cs typeface="Times New Roman"/>
              </a:rPr>
              <a:t>có</a:t>
            </a:r>
            <a:r>
              <a:rPr lang="en-US" sz="2000">
                <a:solidFill>
                  <a:schemeClr val="bg1"/>
                </a:solidFill>
                <a:effectLst/>
                <a:latin typeface="Maven Pro"/>
                <a:ea typeface="DengXian"/>
                <a:cs typeface="Times New Roman"/>
              </a:rPr>
              <a:t> </a:t>
            </a:r>
            <a:r>
              <a:rPr lang="en-US" sz="2000" err="1">
                <a:solidFill>
                  <a:schemeClr val="bg1"/>
                </a:solidFill>
                <a:effectLst/>
                <a:latin typeface="Maven Pro"/>
                <a:ea typeface="DengXian"/>
                <a:cs typeface="Times New Roman"/>
              </a:rPr>
              <a:t>thể</a:t>
            </a:r>
            <a:r>
              <a:rPr lang="en-US" sz="2000">
                <a:solidFill>
                  <a:schemeClr val="bg1"/>
                </a:solidFill>
                <a:effectLst/>
                <a:latin typeface="Maven Pro"/>
                <a:ea typeface="DengXian"/>
                <a:cs typeface="Times New Roman"/>
              </a:rPr>
              <a:t> </a:t>
            </a:r>
            <a:r>
              <a:rPr lang="en-US" sz="2000" err="1">
                <a:solidFill>
                  <a:schemeClr val="bg1"/>
                </a:solidFill>
                <a:effectLst/>
                <a:latin typeface="Maven Pro"/>
                <a:ea typeface="DengXian"/>
                <a:cs typeface="Times New Roman"/>
              </a:rPr>
              <a:t>chấp</a:t>
            </a:r>
            <a:r>
              <a:rPr lang="en-US" sz="2000">
                <a:solidFill>
                  <a:schemeClr val="bg1"/>
                </a:solidFill>
                <a:effectLst/>
                <a:latin typeface="Maven Pro"/>
                <a:ea typeface="DengXian"/>
                <a:cs typeface="Times New Roman"/>
              </a:rPr>
              <a:t> </a:t>
            </a:r>
            <a:r>
              <a:rPr lang="en-US" sz="2000" err="1">
                <a:solidFill>
                  <a:schemeClr val="bg1"/>
                </a:solidFill>
                <a:effectLst/>
                <a:latin typeface="Maven Pro"/>
                <a:ea typeface="DengXian"/>
                <a:cs typeface="Times New Roman"/>
              </a:rPr>
              <a:t>nhận</a:t>
            </a:r>
            <a:r>
              <a:rPr lang="en-US" sz="2000">
                <a:solidFill>
                  <a:schemeClr val="bg1"/>
                </a:solidFill>
                <a:effectLst/>
                <a:latin typeface="Maven Pro"/>
                <a:ea typeface="DengXian"/>
                <a:cs typeface="Times New Roman"/>
              </a:rPr>
              <a:t> </a:t>
            </a:r>
            <a:r>
              <a:rPr lang="en-US" sz="2000" err="1">
                <a:solidFill>
                  <a:schemeClr val="bg1"/>
                </a:solidFill>
                <a:effectLst/>
                <a:latin typeface="Maven Pro"/>
                <a:ea typeface="DengXian"/>
                <a:cs typeface="Times New Roman"/>
              </a:rPr>
              <a:t>được</a:t>
            </a:r>
            <a:r>
              <a:rPr lang="en-US" sz="2000">
                <a:solidFill>
                  <a:schemeClr val="bg1"/>
                </a:solidFill>
                <a:effectLst/>
                <a:latin typeface="Maven Pro"/>
                <a:ea typeface="DengXian"/>
                <a:cs typeface="Times New Roman"/>
              </a:rPr>
              <a:t>,</a:t>
            </a:r>
            <a:r>
              <a:rPr lang="vi-VN" sz="2000">
                <a:solidFill>
                  <a:schemeClr val="bg1"/>
                </a:solidFill>
                <a:effectLst/>
                <a:latin typeface="Maven Pro"/>
                <a:ea typeface="DengXian"/>
                <a:cs typeface="Times New Roman"/>
              </a:rPr>
              <a:t> </a:t>
            </a:r>
            <a:r>
              <a:rPr lang="vi-VN" sz="2000" err="1">
                <a:solidFill>
                  <a:schemeClr val="bg1"/>
                </a:solidFill>
                <a:effectLst/>
                <a:latin typeface="Maven Pro"/>
                <a:ea typeface="DengXian"/>
                <a:cs typeface="Times New Roman"/>
              </a:rPr>
              <a:t>lí</a:t>
            </a:r>
            <a:r>
              <a:rPr lang="vi-VN" sz="2000">
                <a:solidFill>
                  <a:schemeClr val="bg1"/>
                </a:solidFill>
                <a:effectLst/>
                <a:latin typeface="Maven Pro"/>
                <a:ea typeface="DengXian"/>
                <a:cs typeface="Times New Roman"/>
              </a:rPr>
              <a:t> do:</a:t>
            </a:r>
          </a:p>
          <a:p>
            <a:pPr marL="342900" indent="-342900" algn="just">
              <a:buClr>
                <a:schemeClr val="bg1"/>
              </a:buClr>
              <a:buFont typeface="Wingdings" panose="05000000000000000000" pitchFamily="2" charset="2"/>
              <a:buChar char="§"/>
            </a:pPr>
            <a:r>
              <a:rPr lang="vi-VN" sz="2000">
                <a:solidFill>
                  <a:schemeClr val="bg1"/>
                </a:solidFill>
                <a:latin typeface="Maven Pro"/>
                <a:ea typeface="DengXian"/>
                <a:cs typeface="Times New Roman"/>
              </a:rPr>
              <a:t>Chi </a:t>
            </a:r>
            <a:r>
              <a:rPr lang="vi-VN" sz="2000" err="1">
                <a:solidFill>
                  <a:schemeClr val="bg1"/>
                </a:solidFill>
                <a:latin typeface="Maven Pro"/>
                <a:ea typeface="DengXian"/>
                <a:cs typeface="Times New Roman"/>
              </a:rPr>
              <a:t>phí</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tính</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toán</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lớn</a:t>
            </a:r>
            <a:r>
              <a:rPr lang="vi-VN" sz="2000">
                <a:solidFill>
                  <a:schemeClr val="bg1"/>
                </a:solidFill>
                <a:latin typeface="Maven Pro"/>
                <a:ea typeface="DengXian"/>
                <a:cs typeface="Times New Roman"/>
              </a:rPr>
              <a:t>.</a:t>
            </a:r>
          </a:p>
          <a:p>
            <a:pPr marL="342900" indent="-342900" algn="just">
              <a:buClr>
                <a:schemeClr val="bg1"/>
              </a:buClr>
              <a:buFont typeface="Wingdings" panose="05000000000000000000" pitchFamily="2" charset="2"/>
              <a:buChar char="§"/>
            </a:pPr>
            <a:r>
              <a:rPr lang="vi-VN" sz="2000" err="1">
                <a:solidFill>
                  <a:schemeClr val="bg1"/>
                </a:solidFill>
                <a:latin typeface="Maven Pro"/>
                <a:ea typeface="DengXian"/>
                <a:cs typeface="Times New Roman"/>
              </a:rPr>
              <a:t>Sự</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biến</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dạng</a:t>
            </a:r>
            <a:r>
              <a:rPr lang="vi-VN" sz="2000">
                <a:solidFill>
                  <a:schemeClr val="bg1"/>
                </a:solidFill>
                <a:latin typeface="Maven Pro"/>
                <a:ea typeface="DengXian"/>
                <a:cs typeface="Times New Roman"/>
              </a:rPr>
              <a:t> phi </a:t>
            </a:r>
            <a:r>
              <a:rPr lang="vi-VN" sz="2000" err="1">
                <a:solidFill>
                  <a:schemeClr val="bg1"/>
                </a:solidFill>
                <a:latin typeface="Maven Pro"/>
                <a:ea typeface="DengXian"/>
                <a:cs typeface="Times New Roman"/>
              </a:rPr>
              <a:t>tuyến</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làm</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ảnh</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của</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cùng</a:t>
            </a:r>
            <a:r>
              <a:rPr lang="vi-VN" sz="2000">
                <a:solidFill>
                  <a:schemeClr val="bg1"/>
                </a:solidFill>
                <a:latin typeface="Maven Pro"/>
                <a:ea typeface="DengXian"/>
                <a:cs typeface="Times New Roman"/>
              </a:rPr>
              <a:t> 1 </a:t>
            </a:r>
            <a:r>
              <a:rPr lang="vi-VN" sz="2000" err="1">
                <a:solidFill>
                  <a:schemeClr val="bg1"/>
                </a:solidFill>
                <a:latin typeface="Maven Pro"/>
                <a:ea typeface="DengXian"/>
                <a:cs typeface="Times New Roman"/>
              </a:rPr>
              <a:t>dấu</a:t>
            </a:r>
            <a:r>
              <a:rPr lang="vi-VN" sz="2000">
                <a:solidFill>
                  <a:schemeClr val="bg1"/>
                </a:solidFill>
                <a:latin typeface="Maven Pro"/>
                <a:ea typeface="DengXian"/>
                <a:cs typeface="Times New Roman"/>
              </a:rPr>
              <a:t> vân </a:t>
            </a:r>
            <a:r>
              <a:rPr lang="vi-VN" sz="2000" err="1">
                <a:solidFill>
                  <a:schemeClr val="bg1"/>
                </a:solidFill>
                <a:latin typeface="Maven Pro"/>
                <a:ea typeface="DengXian"/>
                <a:cs typeface="Times New Roman"/>
              </a:rPr>
              <a:t>khác</a:t>
            </a:r>
            <a:r>
              <a:rPr lang="vi-VN" sz="2000">
                <a:solidFill>
                  <a:schemeClr val="bg1"/>
                </a:solidFill>
                <a:latin typeface="Maven Pro"/>
                <a:ea typeface="DengXian"/>
                <a:cs typeface="Times New Roman"/>
              </a:rPr>
              <a:t> nhau </a:t>
            </a:r>
            <a:r>
              <a:rPr lang="vi-VN" sz="2000" err="1">
                <a:solidFill>
                  <a:schemeClr val="bg1"/>
                </a:solidFill>
                <a:latin typeface="Maven Pro"/>
                <a:ea typeface="DengXian"/>
                <a:cs typeface="Times New Roman"/>
              </a:rPr>
              <a:t>đáng</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kể</a:t>
            </a:r>
            <a:r>
              <a:rPr lang="vi-VN" sz="2000">
                <a:solidFill>
                  <a:schemeClr val="bg1"/>
                </a:solidFill>
                <a:latin typeface="Maven Pro"/>
                <a:ea typeface="DengXian"/>
                <a:cs typeface="Times New Roman"/>
              </a:rPr>
              <a:t>.</a:t>
            </a:r>
          </a:p>
          <a:p>
            <a:pPr marL="342900" indent="-342900" algn="just">
              <a:buClr>
                <a:schemeClr val="bg1"/>
              </a:buClr>
              <a:buFont typeface="Wingdings" panose="05000000000000000000" pitchFamily="2" charset="2"/>
              <a:buChar char="§"/>
            </a:pPr>
            <a:r>
              <a:rPr lang="vi-VN" sz="2000" err="1">
                <a:solidFill>
                  <a:schemeClr val="bg1"/>
                </a:solidFill>
                <a:latin typeface="Maven Pro"/>
                <a:ea typeface="DengXian"/>
                <a:cs typeface="Times New Roman"/>
              </a:rPr>
              <a:t>Các</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yếu</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tố</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khách</a:t>
            </a:r>
            <a:r>
              <a:rPr lang="vi-VN" sz="2000">
                <a:solidFill>
                  <a:schemeClr val="bg1"/>
                </a:solidFill>
                <a:latin typeface="Maven Pro"/>
                <a:ea typeface="DengXian"/>
                <a:cs typeface="Times New Roman"/>
              </a:rPr>
              <a:t> quan </a:t>
            </a:r>
            <a:r>
              <a:rPr lang="vi-VN" sz="2000" err="1">
                <a:solidFill>
                  <a:schemeClr val="bg1"/>
                </a:solidFill>
                <a:latin typeface="Maven Pro"/>
                <a:ea typeface="DengXian"/>
                <a:cs typeface="Times New Roman"/>
              </a:rPr>
              <a:t>làm</a:t>
            </a:r>
            <a:r>
              <a:rPr lang="vi-VN" sz="2000">
                <a:solidFill>
                  <a:schemeClr val="bg1"/>
                </a:solidFill>
                <a:latin typeface="Maven Pro"/>
                <a:ea typeface="DengXian"/>
                <a:cs typeface="Times New Roman"/>
              </a:rPr>
              <a:t> cho </a:t>
            </a:r>
            <a:r>
              <a:rPr lang="vi-VN" sz="2000" err="1">
                <a:solidFill>
                  <a:schemeClr val="bg1"/>
                </a:solidFill>
                <a:latin typeface="Maven Pro"/>
                <a:ea typeface="DengXian"/>
                <a:cs typeface="Times New Roman"/>
              </a:rPr>
              <a:t>các</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lần</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hiển</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thị</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khác</a:t>
            </a:r>
            <a:r>
              <a:rPr lang="vi-VN" sz="2000">
                <a:solidFill>
                  <a:schemeClr val="bg1"/>
                </a:solidFill>
                <a:latin typeface="Maven Pro"/>
                <a:ea typeface="DengXian"/>
                <a:cs typeface="Times New Roman"/>
              </a:rPr>
              <a:t> nhau.</a:t>
            </a:r>
          </a:p>
        </p:txBody>
      </p:sp>
    </p:spTree>
    <p:extLst>
      <p:ext uri="{BB962C8B-B14F-4D97-AF65-F5344CB8AC3E}">
        <p14:creationId xmlns:p14="http://schemas.microsoft.com/office/powerpoint/2010/main" val="2189330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3" name="Google Shape;507;p28">
            <a:extLst>
              <a:ext uri="{FF2B5EF4-FFF2-40B4-BE49-F238E27FC236}">
                <a16:creationId xmlns:a16="http://schemas.microsoft.com/office/drawing/2014/main" id="{4393AFC4-B405-4FDC-8ECD-8162F794A2F3}"/>
              </a:ext>
            </a:extLst>
          </p:cNvPr>
          <p:cNvSpPr txBox="1">
            <a:spLocks noGrp="1"/>
          </p:cNvSpPr>
          <p:nvPr>
            <p:ph type="ctrTitle"/>
          </p:nvPr>
        </p:nvSpPr>
        <p:spPr>
          <a:xfrm>
            <a:off x="618825" y="211259"/>
            <a:ext cx="330309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Bahnschrift SemiLight SemiConde" panose="020B0502040204020203" pitchFamily="34" charset="0"/>
              </a:rPr>
              <a:t>ĐỐI SÁNH</a:t>
            </a:r>
            <a:endParaRPr sz="3200">
              <a:latin typeface="Bahnschrift SemiLight SemiConde" panose="020B0502040204020203" pitchFamily="34" charset="0"/>
            </a:endParaRPr>
          </a:p>
        </p:txBody>
      </p:sp>
      <p:sp>
        <p:nvSpPr>
          <p:cNvPr id="4" name="TextBox 3">
            <a:extLst>
              <a:ext uri="{FF2B5EF4-FFF2-40B4-BE49-F238E27FC236}">
                <a16:creationId xmlns:a16="http://schemas.microsoft.com/office/drawing/2014/main" id="{81F18D90-B851-49B9-8CC7-CACBEE9053B8}"/>
              </a:ext>
            </a:extLst>
          </p:cNvPr>
          <p:cNvSpPr txBox="1"/>
          <p:nvPr/>
        </p:nvSpPr>
        <p:spPr>
          <a:xfrm>
            <a:off x="618825" y="680333"/>
            <a:ext cx="7395865" cy="493597"/>
          </a:xfrm>
          <a:prstGeom prst="rect">
            <a:avLst/>
          </a:prstGeom>
          <a:noFill/>
        </p:spPr>
        <p:txBody>
          <a:bodyPr wrap="square">
            <a:spAutoFit/>
          </a:bodyPr>
          <a:lstStyle/>
          <a:p>
            <a:pPr>
              <a:lnSpc>
                <a:spcPct val="150000"/>
              </a:lnSpc>
              <a:buClr>
                <a:schemeClr val="bg1"/>
              </a:buClr>
            </a:pPr>
            <a:r>
              <a:rPr lang="en-US" sz="2000">
                <a:solidFill>
                  <a:schemeClr val="accent5"/>
                </a:solidFill>
                <a:latin typeface="Maven Pro" panose="020B0604020202020204" charset="0"/>
                <a:ea typeface="DengXian" panose="02010600030101010101" pitchFamily="2" charset="-122"/>
                <a:cs typeface="Times New Roman" panose="02020603050405020304" pitchFamily="18" charset="0"/>
              </a:rPr>
              <a:t>Đối sánh dựa vào </a:t>
            </a:r>
            <a:r>
              <a:rPr lang="vi-VN" sz="2000">
                <a:solidFill>
                  <a:schemeClr val="accent5"/>
                </a:solidFill>
                <a:latin typeface="Maven Pro" panose="020B0604020202020204" charset="0"/>
                <a:ea typeface="DengXian" panose="02010600030101010101" pitchFamily="2" charset="-122"/>
                <a:cs typeface="Times New Roman" panose="02020603050405020304" pitchFamily="18" charset="0"/>
              </a:rPr>
              <a:t>điểm </a:t>
            </a:r>
            <a:r>
              <a:rPr lang="en-US" sz="2000">
                <a:solidFill>
                  <a:schemeClr val="accent5"/>
                </a:solidFill>
                <a:latin typeface="Maven Pro" panose="020B0604020202020204" charset="0"/>
                <a:ea typeface="DengXian" panose="02010600030101010101" pitchFamily="2" charset="-122"/>
                <a:cs typeface="Times New Roman" panose="02020603050405020304" pitchFamily="18" charset="0"/>
              </a:rPr>
              <a:t>đặc</a:t>
            </a:r>
            <a:r>
              <a:rPr lang="vi-VN" sz="2000">
                <a:solidFill>
                  <a:schemeClr val="accent5"/>
                </a:solidFill>
                <a:latin typeface="Maven Pro" panose="020B0604020202020204" charset="0"/>
                <a:ea typeface="DengXian" panose="02010600030101010101" pitchFamily="2" charset="-122"/>
                <a:cs typeface="Times New Roman" panose="02020603050405020304" pitchFamily="18" charset="0"/>
              </a:rPr>
              <a:t> trưng (m</a:t>
            </a:r>
            <a:r>
              <a:rPr lang="en-US" sz="2000" b="0" i="0">
                <a:solidFill>
                  <a:schemeClr val="accent5"/>
                </a:solidFill>
                <a:effectLst/>
                <a:latin typeface="Maven Pro" panose="020B0604020202020204" charset="0"/>
              </a:rPr>
              <a:t>inutiae</a:t>
            </a:r>
            <a:r>
              <a:rPr lang="vi-VN" sz="2000">
                <a:solidFill>
                  <a:schemeClr val="accent5"/>
                </a:solidFill>
                <a:latin typeface="Maven Pro" panose="020B0604020202020204" charset="0"/>
              </a:rPr>
              <a:t>)</a:t>
            </a:r>
            <a:endParaRPr lang="en-US" sz="2000">
              <a:solidFill>
                <a:schemeClr val="accent5"/>
              </a:solidFill>
              <a:latin typeface="Maven Pro" panose="020B0604020202020204" charset="0"/>
              <a:ea typeface="DengXian"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AFCD589-F64B-4C69-87AD-EAA3E78C4D9A}"/>
                  </a:ext>
                </a:extLst>
              </p:cNvPr>
              <p:cNvSpPr txBox="1"/>
              <p:nvPr/>
            </p:nvSpPr>
            <p:spPr>
              <a:xfrm>
                <a:off x="874066" y="1233958"/>
                <a:ext cx="7395865" cy="707886"/>
              </a:xfrm>
              <a:prstGeom prst="rect">
                <a:avLst/>
              </a:prstGeom>
              <a:noFill/>
            </p:spPr>
            <p:txBody>
              <a:bodyPr wrap="square">
                <a:spAutoFit/>
              </a:bodyPr>
              <a:lstStyle/>
              <a:p>
                <a:r>
                  <a:rPr lang="vi-VN" sz="2000">
                    <a:solidFill>
                      <a:schemeClr val="bg1"/>
                    </a:solidFill>
                    <a:latin typeface="Maven Pro" panose="020B0604020202020204" charset="0"/>
                    <a:ea typeface="DengXian" panose="02010600030101010101" pitchFamily="2" charset="-122"/>
                    <a:cs typeface="Times New Roman" panose="02020603050405020304" pitchFamily="18" charset="0"/>
                  </a:rPr>
                  <a:t>M</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ỗi điểm đặc trưng là một bộ ba </a:t>
                </a:r>
                <a14:m>
                  <m:oMath xmlns:m="http://schemas.openxmlformats.org/officeDocument/2006/math">
                    <m:r>
                      <a:rPr lang="en-US" sz="2000" i="1">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t>𝑚</m:t>
                    </m:r>
                    <m:r>
                      <a:rPr lang="en-US" sz="2000" i="1">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t>=</m:t>
                    </m:r>
                    <m:d>
                      <m:dPr>
                        <m:ctrlPr>
                          <a:rPr lang="en-US" sz="2000" i="1">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2000" i="1">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t>𝑥</m:t>
                        </m:r>
                        <m:r>
                          <a:rPr lang="en-US" sz="2000" i="1">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t>,</m:t>
                        </m:r>
                        <m:r>
                          <a:rPr lang="en-US" sz="2000" i="1">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t>𝑦</m:t>
                        </m:r>
                        <m:r>
                          <a:rPr lang="en-US" sz="2000" i="1">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t>,</m:t>
                        </m:r>
                        <m:r>
                          <a:rPr lang="en-US" sz="2000" i="1">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t>𝜃</m:t>
                        </m:r>
                      </m:e>
                    </m:d>
                    <m:r>
                      <a:rPr lang="vi-VN" sz="2000" b="0" i="0" smtClean="0">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t>, </m:t>
                    </m:r>
                  </m:oMath>
                </a14:m>
                <a:r>
                  <a:rPr lang="vi-VN" sz="2000">
                    <a:solidFill>
                      <a:schemeClr val="bg1"/>
                    </a:solidFill>
                    <a:effectLst/>
                    <a:latin typeface="Maven Pro" panose="020B0604020202020204" charset="0"/>
                    <a:ea typeface="DengXian" panose="02010600030101010101" pitchFamily="2" charset="-122"/>
                    <a:cs typeface="Times New Roman" panose="02020603050405020304" pitchFamily="18" charset="0"/>
                  </a:rPr>
                  <a:t>t</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rong đó </a:t>
                </a:r>
                <a14:m>
                  <m:oMath xmlns:m="http://schemas.openxmlformats.org/officeDocument/2006/math">
                    <m:d>
                      <m:dPr>
                        <m:ctrlPr>
                          <a:rPr lang="en-US" sz="2000" i="1">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2000" i="1">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t>𝑥</m:t>
                        </m:r>
                        <m:r>
                          <a:rPr lang="en-US" sz="2000" i="1">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t>,</m:t>
                        </m:r>
                        <m:r>
                          <a:rPr lang="en-US" sz="2000" i="1">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t>𝑦</m:t>
                        </m:r>
                      </m:e>
                    </m:d>
                  </m:oMath>
                </a14:m>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là tọa độ của điểm đặc trưng, và góc đặc trưng </a:t>
                </a:r>
                <a14:m>
                  <m:oMath xmlns:m="http://schemas.openxmlformats.org/officeDocument/2006/math">
                    <m:r>
                      <a:rPr lang="en-US" sz="2000" i="1">
                        <a:solidFill>
                          <a:schemeClr val="bg1"/>
                        </a:solidFill>
                        <a:effectLst/>
                        <a:latin typeface="Cambria Math" panose="02040503050406030204" pitchFamily="18" charset="0"/>
                        <a:ea typeface="DengXian" panose="02010600030101010101" pitchFamily="2" charset="-122"/>
                        <a:cs typeface="Times New Roman" panose="02020603050405020304" pitchFamily="18" charset="0"/>
                      </a:rPr>
                      <m:t>𝜃</m:t>
                    </m:r>
                  </m:oMath>
                </a14:m>
                <a:r>
                  <a:rPr lang="vi-VN" sz="2000">
                    <a:solidFill>
                      <a:schemeClr val="bg1"/>
                    </a:solidFill>
                    <a:latin typeface="Maven Pro" panose="020B0604020202020204" charset="0"/>
                  </a:rPr>
                  <a:t>.</a:t>
                </a:r>
                <a:endParaRPr lang="en-US" sz="2000">
                  <a:solidFill>
                    <a:schemeClr val="bg1"/>
                  </a:solidFill>
                  <a:latin typeface="Maven Pro" panose="020B0604020202020204" charset="0"/>
                </a:endParaRPr>
              </a:p>
            </p:txBody>
          </p:sp>
        </mc:Choice>
        <mc:Fallback xmlns="">
          <p:sp>
            <p:nvSpPr>
              <p:cNvPr id="5" name="TextBox 4">
                <a:extLst>
                  <a:ext uri="{FF2B5EF4-FFF2-40B4-BE49-F238E27FC236}">
                    <a16:creationId xmlns:a16="http://schemas.microsoft.com/office/drawing/2014/main" id="{7AFCD589-F64B-4C69-87AD-EAA3E78C4D9A}"/>
                  </a:ext>
                </a:extLst>
              </p:cNvPr>
              <p:cNvSpPr txBox="1">
                <a:spLocks noRot="1" noChangeAspect="1" noMove="1" noResize="1" noEditPoints="1" noAdjustHandles="1" noChangeArrowheads="1" noChangeShapeType="1" noTextEdit="1"/>
              </p:cNvSpPr>
              <p:nvPr/>
            </p:nvSpPr>
            <p:spPr>
              <a:xfrm>
                <a:off x="874066" y="1233958"/>
                <a:ext cx="7395865" cy="707886"/>
              </a:xfrm>
              <a:prstGeom prst="rect">
                <a:avLst/>
              </a:prstGeom>
              <a:blipFill>
                <a:blip r:embed="rId3"/>
                <a:stretch>
                  <a:fillRect l="-824" t="-4274" b="-1367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C2F70E58-47FC-4E8E-AE39-EF337CBD8BAF}"/>
              </a:ext>
            </a:extLst>
          </p:cNvPr>
          <p:cNvPicPr>
            <a:picLocks noChangeAspect="1"/>
          </p:cNvPicPr>
          <p:nvPr/>
        </p:nvPicPr>
        <p:blipFill>
          <a:blip r:embed="rId4"/>
          <a:stretch>
            <a:fillRect/>
          </a:stretch>
        </p:blipFill>
        <p:spPr>
          <a:xfrm>
            <a:off x="2087989" y="2043497"/>
            <a:ext cx="4968017" cy="705778"/>
          </a:xfrm>
          <a:prstGeom prst="rect">
            <a:avLst/>
          </a:prstGeom>
        </p:spPr>
      </p:pic>
      <p:sp>
        <p:nvSpPr>
          <p:cNvPr id="11" name="TextBox 10">
            <a:extLst>
              <a:ext uri="{FF2B5EF4-FFF2-40B4-BE49-F238E27FC236}">
                <a16:creationId xmlns:a16="http://schemas.microsoft.com/office/drawing/2014/main" id="{0374A890-289E-40B4-9C5D-FC31602C262E}"/>
              </a:ext>
            </a:extLst>
          </p:cNvPr>
          <p:cNvSpPr txBox="1"/>
          <p:nvPr/>
        </p:nvSpPr>
        <p:spPr>
          <a:xfrm>
            <a:off x="992685" y="2852432"/>
            <a:ext cx="7158624" cy="400110"/>
          </a:xfrm>
          <a:prstGeom prst="rect">
            <a:avLst/>
          </a:prstGeom>
          <a:noFill/>
        </p:spPr>
        <p:txBody>
          <a:bodyPr wrap="square">
            <a:spAutoFit/>
          </a:bodyPr>
          <a:lstStyle/>
          <a:p>
            <a:r>
              <a:rPr lang="vi-VN" sz="2000">
                <a:solidFill>
                  <a:schemeClr val="bg1"/>
                </a:solidFill>
                <a:latin typeface="Maven Pro" panose="020B0604020202020204" charset="0"/>
              </a:rPr>
              <a:t>trong đó m và n tương ứng là số các đặc trưng trong T và I.</a:t>
            </a:r>
            <a:endParaRPr lang="en-US" sz="2000">
              <a:solidFill>
                <a:schemeClr val="bg1"/>
              </a:solidFill>
              <a:latin typeface="Maven Pro" panose="020B0604020202020204" charset="0"/>
            </a:endParaRPr>
          </a:p>
        </p:txBody>
      </p:sp>
      <p:sp>
        <p:nvSpPr>
          <p:cNvPr id="13" name="TextBox 12">
            <a:extLst>
              <a:ext uri="{FF2B5EF4-FFF2-40B4-BE49-F238E27FC236}">
                <a16:creationId xmlns:a16="http://schemas.microsoft.com/office/drawing/2014/main" id="{2B830218-B1FE-443C-86BE-C30A1BB3FB8A}"/>
              </a:ext>
            </a:extLst>
          </p:cNvPr>
          <p:cNvSpPr txBox="1"/>
          <p:nvPr/>
        </p:nvSpPr>
        <p:spPr>
          <a:xfrm>
            <a:off x="874066" y="3227490"/>
            <a:ext cx="7803715" cy="707886"/>
          </a:xfrm>
          <a:prstGeom prst="rect">
            <a:avLst/>
          </a:prstGeom>
          <a:noFill/>
        </p:spPr>
        <p:txBody>
          <a:bodyPr wrap="square">
            <a:spAutoFit/>
          </a:bodyPr>
          <a:lstStyle/>
          <a:p>
            <a:r>
              <a:rPr lang="vi-VN" sz="2000">
                <a:solidFill>
                  <a:schemeClr val="bg1"/>
                </a:solidFill>
                <a:latin typeface="Maven Pro" panose="020B0604020202020204" charset="0"/>
              </a:rPr>
              <a:t>Một đặc trưng m’</a:t>
            </a:r>
            <a:r>
              <a:rPr lang="vi-VN" sz="2000" baseline="-25000">
                <a:solidFill>
                  <a:schemeClr val="bg1"/>
                </a:solidFill>
                <a:latin typeface="Maven Pro" panose="020B0604020202020204" charset="0"/>
              </a:rPr>
              <a:t>j</a:t>
            </a:r>
            <a:r>
              <a:rPr lang="vi-VN" sz="2000">
                <a:solidFill>
                  <a:schemeClr val="bg1"/>
                </a:solidFill>
                <a:latin typeface="Maven Pro" panose="020B0604020202020204" charset="0"/>
              </a:rPr>
              <a:t> trong I và một đặc trưng m</a:t>
            </a:r>
            <a:r>
              <a:rPr lang="vi-VN" sz="2000" baseline="-25000">
                <a:solidFill>
                  <a:schemeClr val="bg1"/>
                </a:solidFill>
                <a:latin typeface="Maven Pro" panose="020B0604020202020204" charset="0"/>
              </a:rPr>
              <a:t>i</a:t>
            </a:r>
            <a:r>
              <a:rPr lang="vi-VN" sz="2000">
                <a:solidFill>
                  <a:schemeClr val="bg1"/>
                </a:solidFill>
                <a:latin typeface="Maven Pro" panose="020B0604020202020204" charset="0"/>
              </a:rPr>
              <a:t> trong T được xem là đối sánh với nhau nếu:</a:t>
            </a:r>
            <a:endParaRPr lang="en-US" sz="2000">
              <a:solidFill>
                <a:schemeClr val="bg1"/>
              </a:solidFill>
              <a:latin typeface="Maven Pro" panose="020B0604020202020204" charset="0"/>
            </a:endParaRPr>
          </a:p>
        </p:txBody>
      </p:sp>
      <p:pic>
        <p:nvPicPr>
          <p:cNvPr id="17" name="Picture 16">
            <a:extLst>
              <a:ext uri="{FF2B5EF4-FFF2-40B4-BE49-F238E27FC236}">
                <a16:creationId xmlns:a16="http://schemas.microsoft.com/office/drawing/2014/main" id="{010DD012-E6A2-43D4-8281-C91573BE41A3}"/>
              </a:ext>
            </a:extLst>
          </p:cNvPr>
          <p:cNvPicPr>
            <a:picLocks noChangeAspect="1"/>
          </p:cNvPicPr>
          <p:nvPr/>
        </p:nvPicPr>
        <p:blipFill rotWithShape="1">
          <a:blip r:embed="rId5"/>
          <a:srcRect t="6783"/>
          <a:stretch/>
        </p:blipFill>
        <p:spPr>
          <a:xfrm>
            <a:off x="2276244" y="4034920"/>
            <a:ext cx="4591511" cy="923711"/>
          </a:xfrm>
          <a:prstGeom prst="rect">
            <a:avLst/>
          </a:prstGeom>
        </p:spPr>
      </p:pic>
    </p:spTree>
    <p:extLst>
      <p:ext uri="{BB962C8B-B14F-4D97-AF65-F5344CB8AC3E}">
        <p14:creationId xmlns:p14="http://schemas.microsoft.com/office/powerpoint/2010/main" val="1229894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9921-9B1F-493D-91BF-258F289714D1}"/>
              </a:ext>
            </a:extLst>
          </p:cNvPr>
          <p:cNvSpPr>
            <a:spLocks noGrp="1"/>
          </p:cNvSpPr>
          <p:nvPr>
            <p:ph type="ctrTitle"/>
          </p:nvPr>
        </p:nvSpPr>
        <p:spPr/>
        <p:txBody>
          <a:bodyPr/>
          <a:lstStyle/>
          <a:p>
            <a:r>
              <a:rPr lang="en-US" sz="3200">
                <a:latin typeface="Bahnschrift SemiLight SemiConde" panose="020B0502040204020203" pitchFamily="34" charset="0"/>
              </a:rPr>
              <a:t>ĐỐI SÁNH</a:t>
            </a:r>
          </a:p>
        </p:txBody>
      </p:sp>
      <p:pic>
        <p:nvPicPr>
          <p:cNvPr id="3" name="Picture 3">
            <a:extLst>
              <a:ext uri="{FF2B5EF4-FFF2-40B4-BE49-F238E27FC236}">
                <a16:creationId xmlns:a16="http://schemas.microsoft.com/office/drawing/2014/main" id="{0B9D2F0B-825B-470B-BD9E-D0AB3E06E46F}"/>
              </a:ext>
            </a:extLst>
          </p:cNvPr>
          <p:cNvPicPr>
            <a:picLocks noChangeAspect="1"/>
          </p:cNvPicPr>
          <p:nvPr/>
        </p:nvPicPr>
        <p:blipFill>
          <a:blip r:embed="rId2"/>
          <a:stretch>
            <a:fillRect/>
          </a:stretch>
        </p:blipFill>
        <p:spPr>
          <a:xfrm>
            <a:off x="2564606" y="987094"/>
            <a:ext cx="4007643" cy="3933692"/>
          </a:xfrm>
          <a:prstGeom prst="rect">
            <a:avLst/>
          </a:prstGeom>
        </p:spPr>
      </p:pic>
    </p:spTree>
    <p:extLst>
      <p:ext uri="{BB962C8B-B14F-4D97-AF65-F5344CB8AC3E}">
        <p14:creationId xmlns:p14="http://schemas.microsoft.com/office/powerpoint/2010/main" val="648268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3" name="Google Shape;507;p28">
            <a:extLst>
              <a:ext uri="{FF2B5EF4-FFF2-40B4-BE49-F238E27FC236}">
                <a16:creationId xmlns:a16="http://schemas.microsoft.com/office/drawing/2014/main" id="{4393AFC4-B405-4FDC-8ECD-8162F794A2F3}"/>
              </a:ext>
            </a:extLst>
          </p:cNvPr>
          <p:cNvSpPr txBox="1">
            <a:spLocks noGrp="1"/>
          </p:cNvSpPr>
          <p:nvPr>
            <p:ph type="ctrTitle"/>
          </p:nvPr>
        </p:nvSpPr>
        <p:spPr>
          <a:xfrm>
            <a:off x="618825" y="411675"/>
            <a:ext cx="330309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a:latin typeface="Bahnschrift SemiLight SemiConde" panose="020B0502040204020203" pitchFamily="34" charset="0"/>
              </a:rPr>
              <a:t>ĐỐI SÁNH</a:t>
            </a:r>
          </a:p>
        </p:txBody>
      </p:sp>
      <p:sp>
        <p:nvSpPr>
          <p:cNvPr id="4" name="TextBox 3">
            <a:extLst>
              <a:ext uri="{FF2B5EF4-FFF2-40B4-BE49-F238E27FC236}">
                <a16:creationId xmlns:a16="http://schemas.microsoft.com/office/drawing/2014/main" id="{DCA1C31D-70E3-4C3D-9C47-D5A859844DB2}"/>
              </a:ext>
            </a:extLst>
          </p:cNvPr>
          <p:cNvSpPr txBox="1"/>
          <p:nvPr/>
        </p:nvSpPr>
        <p:spPr>
          <a:xfrm>
            <a:off x="618825" y="989475"/>
            <a:ext cx="7395865" cy="493597"/>
          </a:xfrm>
          <a:prstGeom prst="rect">
            <a:avLst/>
          </a:prstGeom>
          <a:noFill/>
        </p:spPr>
        <p:txBody>
          <a:bodyPr wrap="square">
            <a:spAutoFit/>
          </a:bodyPr>
          <a:lstStyle/>
          <a:p>
            <a:pPr>
              <a:lnSpc>
                <a:spcPct val="150000"/>
              </a:lnSpc>
              <a:buClr>
                <a:schemeClr val="bg1"/>
              </a:buClr>
            </a:pPr>
            <a:r>
              <a:rPr lang="en-US" sz="2000">
                <a:solidFill>
                  <a:schemeClr val="accent5"/>
                </a:solidFill>
                <a:latin typeface="Maven Pro" panose="020B0604020202020204" charset="0"/>
                <a:ea typeface="DengXian" panose="02010600030101010101" pitchFamily="2" charset="-122"/>
                <a:cs typeface="Times New Roman" panose="02020603050405020304" pitchFamily="18" charset="0"/>
              </a:rPr>
              <a:t>Đối sánh dựa vào </a:t>
            </a:r>
            <a:r>
              <a:rPr lang="vi-VN" sz="2000">
                <a:solidFill>
                  <a:schemeClr val="accent5"/>
                </a:solidFill>
                <a:latin typeface="Maven Pro" panose="020B0604020202020204" charset="0"/>
                <a:ea typeface="DengXian" panose="02010600030101010101" pitchFamily="2" charset="-122"/>
                <a:cs typeface="Times New Roman" panose="02020603050405020304" pitchFamily="18" charset="0"/>
              </a:rPr>
              <a:t>đặc trưng của đường vân</a:t>
            </a:r>
            <a:endParaRPr lang="en-US" sz="2000">
              <a:solidFill>
                <a:schemeClr val="accent5"/>
              </a:solidFill>
              <a:latin typeface="Maven Pro" panose="020B0604020202020204" charset="0"/>
              <a:ea typeface="DengXian" panose="02010600030101010101" pitchFamily="2" charset="-122"/>
              <a:cs typeface="Times New Roman" panose="02020603050405020304" pitchFamily="18" charset="0"/>
            </a:endParaRPr>
          </a:p>
        </p:txBody>
      </p:sp>
      <p:sp>
        <p:nvSpPr>
          <p:cNvPr id="5" name="TextBox 4">
            <a:extLst>
              <a:ext uri="{FF2B5EF4-FFF2-40B4-BE49-F238E27FC236}">
                <a16:creationId xmlns:a16="http://schemas.microsoft.com/office/drawing/2014/main" id="{FBA5BFAD-F44F-4D2C-81C7-925B572EC6EF}"/>
              </a:ext>
            </a:extLst>
          </p:cNvPr>
          <p:cNvSpPr txBox="1"/>
          <p:nvPr/>
        </p:nvSpPr>
        <p:spPr>
          <a:xfrm>
            <a:off x="1009099" y="1609779"/>
            <a:ext cx="7646386" cy="1878591"/>
          </a:xfrm>
          <a:prstGeom prst="rect">
            <a:avLst/>
          </a:prstGeom>
          <a:noFill/>
        </p:spPr>
        <p:txBody>
          <a:bodyPr wrap="square" lIns="91440" tIns="45720" rIns="91440" bIns="45720" anchor="t">
            <a:spAutoFit/>
          </a:bodyPr>
          <a:lstStyle/>
          <a:p>
            <a:pPr marL="342900" indent="-342900" algn="just">
              <a:lnSpc>
                <a:spcPct val="150000"/>
              </a:lnSpc>
              <a:buClr>
                <a:schemeClr val="bg1"/>
              </a:buClr>
              <a:buFont typeface="Wingdings" panose="05000000000000000000" pitchFamily="2" charset="2"/>
              <a:buChar char="§"/>
            </a:pPr>
            <a:r>
              <a:rPr lang="vi-VN" sz="2000" err="1">
                <a:solidFill>
                  <a:schemeClr val="bg1"/>
                </a:solidFill>
                <a:latin typeface="Maven Pro"/>
                <a:ea typeface="DengXian"/>
                <a:cs typeface="Times New Roman"/>
              </a:rPr>
              <a:t>Một</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vài</a:t>
            </a:r>
            <a:r>
              <a:rPr lang="vi-VN" sz="2000">
                <a:solidFill>
                  <a:schemeClr val="bg1"/>
                </a:solidFill>
                <a:latin typeface="Maven Pro"/>
                <a:ea typeface="DengXian"/>
                <a:cs typeface="Times New Roman"/>
              </a:rPr>
              <a:t> phương </a:t>
            </a:r>
            <a:r>
              <a:rPr lang="vi-VN" sz="2000" err="1">
                <a:solidFill>
                  <a:schemeClr val="bg1"/>
                </a:solidFill>
                <a:latin typeface="Maven Pro"/>
                <a:ea typeface="DengXian"/>
                <a:cs typeface="Times New Roman"/>
              </a:rPr>
              <a:t>pháp</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sử</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dụng</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mối</a:t>
            </a:r>
            <a:r>
              <a:rPr lang="vi-VN" sz="2000">
                <a:solidFill>
                  <a:schemeClr val="bg1"/>
                </a:solidFill>
                <a:latin typeface="Maven Pro"/>
                <a:ea typeface="DengXian"/>
                <a:cs typeface="Times New Roman"/>
              </a:rPr>
              <a:t> quan </a:t>
            </a:r>
            <a:r>
              <a:rPr lang="vi-VN" sz="2000" err="1">
                <a:solidFill>
                  <a:schemeClr val="bg1"/>
                </a:solidFill>
                <a:latin typeface="Maven Pro"/>
                <a:ea typeface="DengXian"/>
                <a:cs typeface="Times New Roman"/>
              </a:rPr>
              <a:t>hệ</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của</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đường</a:t>
            </a:r>
            <a:r>
              <a:rPr lang="vi-VN" sz="2000">
                <a:solidFill>
                  <a:schemeClr val="bg1"/>
                </a:solidFill>
                <a:latin typeface="Maven Pro"/>
                <a:ea typeface="DengXian"/>
                <a:cs typeface="Times New Roman"/>
              </a:rPr>
              <a:t> vân, </a:t>
            </a:r>
            <a:r>
              <a:rPr lang="vi-VN" sz="2000" err="1">
                <a:solidFill>
                  <a:schemeClr val="bg1"/>
                </a:solidFill>
                <a:latin typeface="Maven Pro"/>
                <a:ea typeface="DengXian"/>
                <a:cs typeface="Times New Roman"/>
              </a:rPr>
              <a:t>hướng</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cục</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bộ</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tần</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số</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cục</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bộ</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kết</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hợp</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với</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điểm</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đặc</a:t>
            </a:r>
            <a:r>
              <a:rPr lang="vi-VN" sz="2000">
                <a:solidFill>
                  <a:schemeClr val="bg1"/>
                </a:solidFill>
                <a:latin typeface="Maven Pro"/>
                <a:ea typeface="DengXian"/>
                <a:cs typeface="Times New Roman"/>
              </a:rPr>
              <a:t> trưng </a:t>
            </a:r>
            <a:r>
              <a:rPr lang="vi-VN" sz="2000" err="1">
                <a:solidFill>
                  <a:schemeClr val="bg1"/>
                </a:solidFill>
                <a:latin typeface="Maven Pro"/>
                <a:ea typeface="DengXian"/>
                <a:cs typeface="Times New Roman"/>
              </a:rPr>
              <a:t>để</a:t>
            </a:r>
            <a:r>
              <a:rPr lang="vi-VN" sz="2000">
                <a:solidFill>
                  <a:schemeClr val="bg1"/>
                </a:solidFill>
                <a:latin typeface="Maven Pro"/>
                <a:ea typeface="DengXian"/>
                <a:cs typeface="Times New Roman"/>
              </a:rPr>
              <a:t> tăng </a:t>
            </a:r>
            <a:r>
              <a:rPr lang="vi-VN" sz="2000" err="1">
                <a:solidFill>
                  <a:schemeClr val="bg1"/>
                </a:solidFill>
                <a:latin typeface="Maven Pro"/>
                <a:ea typeface="DengXian"/>
                <a:cs typeface="Times New Roman"/>
              </a:rPr>
              <a:t>hiệu</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suất</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của</a:t>
            </a:r>
            <a:r>
              <a:rPr lang="vi-VN" sz="2000">
                <a:solidFill>
                  <a:schemeClr val="bg1"/>
                </a:solidFill>
                <a:latin typeface="Maven Pro"/>
                <a:ea typeface="DengXian"/>
                <a:cs typeface="Times New Roman"/>
              </a:rPr>
              <a:t> </a:t>
            </a:r>
            <a:r>
              <a:rPr lang="vi-VN" sz="2000" err="1">
                <a:solidFill>
                  <a:schemeClr val="bg1"/>
                </a:solidFill>
                <a:latin typeface="Maven Pro"/>
                <a:ea typeface="DengXian"/>
                <a:cs typeface="Times New Roman"/>
              </a:rPr>
              <a:t>hệ</a:t>
            </a:r>
            <a:r>
              <a:rPr lang="vi-VN" sz="2000">
                <a:solidFill>
                  <a:schemeClr val="bg1"/>
                </a:solidFill>
                <a:latin typeface="Maven Pro"/>
                <a:ea typeface="DengXian"/>
                <a:cs typeface="Times New Roman"/>
              </a:rPr>
              <a:t> thống.</a:t>
            </a:r>
            <a:endParaRPr lang="vi-VN" sz="2000">
              <a:solidFill>
                <a:schemeClr val="bg1"/>
              </a:solidFill>
              <a:latin typeface="Maven Pro" panose="020B0604020202020204" charset="0"/>
              <a:ea typeface="DengXian" panose="02010600030101010101" pitchFamily="2" charset="-122"/>
              <a:cs typeface="Times New Roman" panose="02020603050405020304" pitchFamily="18" charset="0"/>
            </a:endParaRPr>
          </a:p>
          <a:p>
            <a:pPr algn="just">
              <a:lnSpc>
                <a:spcPct val="150000"/>
              </a:lnSpc>
            </a:pPr>
            <a:endParaRPr lang="en-US" sz="2000">
              <a:solidFill>
                <a:schemeClr val="bg1"/>
              </a:solidFill>
              <a:latin typeface="Maven Pro" panose="020B0604020202020204" charset="0"/>
            </a:endParaRPr>
          </a:p>
        </p:txBody>
      </p:sp>
    </p:spTree>
    <p:extLst>
      <p:ext uri="{BB962C8B-B14F-4D97-AF65-F5344CB8AC3E}">
        <p14:creationId xmlns:p14="http://schemas.microsoft.com/office/powerpoint/2010/main" val="3604492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561930" y="1679186"/>
            <a:ext cx="5190750" cy="14638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000">
                <a:latin typeface="Bahnschrift SemiLight SemiConde" panose="020B0502040204020203" pitchFamily="34" charset="0"/>
              </a:rPr>
              <a:t>PHƯƠNG PHÁP </a:t>
            </a:r>
            <a:br>
              <a:rPr lang="vi-VN" sz="4000">
                <a:latin typeface="Bahnschrift SemiLight SemiConde" panose="020B0502040204020203" pitchFamily="34" charset="0"/>
              </a:rPr>
            </a:br>
            <a:r>
              <a:rPr lang="vi-VN" sz="4000">
                <a:latin typeface="Bahnschrift SemiLight SemiConde" panose="020B0502040204020203" pitchFamily="34" charset="0"/>
              </a:rPr>
              <a:t>STATE-OF-THE-ART</a:t>
            </a:r>
            <a:endParaRPr sz="4000">
              <a:latin typeface="Bahnschrift SemiLight SemiConde" panose="020B0502040204020203" pitchFamily="34" charset="0"/>
            </a:endParaRP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03</a:t>
            </a:r>
            <a:endParaRPr>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8" name="Google Shape;1689;p49">
            <a:extLst>
              <a:ext uri="{FF2B5EF4-FFF2-40B4-BE49-F238E27FC236}">
                <a16:creationId xmlns:a16="http://schemas.microsoft.com/office/drawing/2014/main" id="{8452B39A-E162-44C4-B1A9-41690FC68BC4}"/>
              </a:ext>
            </a:extLst>
          </p:cNvPr>
          <p:cNvSpPr txBox="1">
            <a:spLocks/>
          </p:cNvSpPr>
          <p:nvPr/>
        </p:nvSpPr>
        <p:spPr>
          <a:xfrm>
            <a:off x="8675894" y="4690881"/>
            <a:ext cx="351300" cy="319087"/>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26</a:t>
            </a:fld>
            <a:endParaRPr lang="en"/>
          </a:p>
        </p:txBody>
      </p:sp>
    </p:spTree>
    <p:extLst>
      <p:ext uri="{BB962C8B-B14F-4D97-AF65-F5344CB8AC3E}">
        <p14:creationId xmlns:p14="http://schemas.microsoft.com/office/powerpoint/2010/main" val="2672558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FCE4FC-6683-44C4-A120-53EE3E390972}"/>
              </a:ext>
            </a:extLst>
          </p:cNvPr>
          <p:cNvSpPr>
            <a:spLocks noGrp="1"/>
          </p:cNvSpPr>
          <p:nvPr>
            <p:ph type="body" idx="1"/>
          </p:nvPr>
        </p:nvSpPr>
        <p:spPr>
          <a:xfrm>
            <a:off x="902540" y="1828800"/>
            <a:ext cx="7338920" cy="2431915"/>
          </a:xfrm>
        </p:spPr>
        <p:txBody>
          <a:bodyPr/>
          <a:lstStyle/>
          <a:p>
            <a:pPr algn="just">
              <a:lnSpc>
                <a:spcPct val="150000"/>
              </a:lnSpc>
              <a:buFont typeface="Wingdings" panose="05000000000000000000" pitchFamily="2" charset="2"/>
              <a:buChar char="§"/>
            </a:pPr>
            <a:r>
              <a:rPr lang="en-US" sz="2000" err="1"/>
              <a:t>Đề</a:t>
            </a:r>
            <a:r>
              <a:rPr lang="en-US" sz="2000"/>
              <a:t> </a:t>
            </a:r>
            <a:r>
              <a:rPr lang="en-US" sz="2000" err="1"/>
              <a:t>xuất</a:t>
            </a:r>
            <a:r>
              <a:rPr lang="en-US" sz="2000"/>
              <a:t> </a:t>
            </a:r>
            <a:r>
              <a:rPr lang="en-US" sz="2000" err="1"/>
              <a:t>bởi</a:t>
            </a:r>
            <a:r>
              <a:rPr lang="en-US" sz="2000"/>
              <a:t> </a:t>
            </a:r>
            <a:r>
              <a:rPr lang="en-US" sz="2000" err="1"/>
              <a:t>nhóm</a:t>
            </a:r>
            <a:r>
              <a:rPr lang="en-US" sz="2000"/>
              <a:t> </a:t>
            </a:r>
            <a:r>
              <a:rPr lang="en-US" sz="2000" err="1"/>
              <a:t>nghiên</a:t>
            </a:r>
            <a:r>
              <a:rPr lang="en-US" sz="2000"/>
              <a:t> </a:t>
            </a:r>
            <a:r>
              <a:rPr lang="en-US" sz="2000" err="1"/>
              <a:t>cứu</a:t>
            </a:r>
            <a:r>
              <a:rPr lang="en-US" sz="2000"/>
              <a:t> </a:t>
            </a:r>
            <a:r>
              <a:rPr lang="en-US" sz="2000" err="1"/>
              <a:t>của</a:t>
            </a:r>
            <a:r>
              <a:rPr lang="en-US" sz="2000"/>
              <a:t> </a:t>
            </a:r>
            <a:r>
              <a:rPr lang="en-US" sz="2000" err="1"/>
              <a:t>trường</a:t>
            </a:r>
            <a:r>
              <a:rPr lang="en-US" sz="2000"/>
              <a:t> </a:t>
            </a:r>
            <a:r>
              <a:rPr lang="en-US" sz="2000" err="1"/>
              <a:t>đại</a:t>
            </a:r>
            <a:r>
              <a:rPr lang="en-US" sz="2000"/>
              <a:t> </a:t>
            </a:r>
            <a:r>
              <a:rPr lang="en-US" sz="2000" err="1"/>
              <a:t>học</a:t>
            </a:r>
            <a:r>
              <a:rPr lang="en-US" sz="2000"/>
              <a:t> Michigan, </a:t>
            </a:r>
            <a:r>
              <a:rPr lang="en-US" sz="2000" err="1"/>
              <a:t>Mỹ</a:t>
            </a:r>
            <a:r>
              <a:rPr lang="en-US" sz="2000"/>
              <a:t>.</a:t>
            </a:r>
          </a:p>
          <a:p>
            <a:pPr algn="just">
              <a:lnSpc>
                <a:spcPct val="150000"/>
              </a:lnSpc>
              <a:buFont typeface="Wingdings" panose="05000000000000000000" pitchFamily="2" charset="2"/>
              <a:buChar char="§"/>
            </a:pPr>
            <a:r>
              <a:rPr lang="en-US" sz="2000" err="1"/>
              <a:t>Được</a:t>
            </a:r>
            <a:r>
              <a:rPr lang="en-US" sz="2000"/>
              <a:t> train </a:t>
            </a:r>
            <a:r>
              <a:rPr lang="en-US" sz="2000" err="1"/>
              <a:t>trên</a:t>
            </a:r>
            <a:r>
              <a:rPr lang="en-US" sz="2000"/>
              <a:t> </a:t>
            </a:r>
            <a:r>
              <a:rPr lang="en-US" sz="2000" err="1"/>
              <a:t>hai</a:t>
            </a:r>
            <a:r>
              <a:rPr lang="en-US" sz="2000"/>
              <a:t> </a:t>
            </a:r>
            <a:r>
              <a:rPr lang="en-US" sz="2000" err="1"/>
              <a:t>bộ</a:t>
            </a:r>
            <a:r>
              <a:rPr lang="en-US" sz="2000"/>
              <a:t> </a:t>
            </a:r>
            <a:r>
              <a:rPr lang="en-US" sz="2000" err="1"/>
              <a:t>dữ</a:t>
            </a:r>
            <a:r>
              <a:rPr lang="en-US" sz="2000"/>
              <a:t> </a:t>
            </a:r>
            <a:r>
              <a:rPr lang="en-US" sz="2000" err="1"/>
              <a:t>liệu</a:t>
            </a:r>
            <a:r>
              <a:rPr lang="en-US" sz="2000"/>
              <a:t> NIST SD27 </a:t>
            </a:r>
            <a:r>
              <a:rPr lang="en-US" sz="2000" err="1"/>
              <a:t>và</a:t>
            </a:r>
            <a:r>
              <a:rPr lang="en-US" sz="2000"/>
              <a:t> FVC 2004.</a:t>
            </a:r>
          </a:p>
          <a:p>
            <a:pPr algn="just">
              <a:lnSpc>
                <a:spcPct val="150000"/>
              </a:lnSpc>
              <a:buFont typeface="Wingdings" panose="05000000000000000000" pitchFamily="2" charset="2"/>
              <a:buChar char="§"/>
            </a:pPr>
            <a:r>
              <a:rPr lang="en-US" sz="2000"/>
              <a:t>Đạt </a:t>
            </a:r>
            <a:r>
              <a:rPr lang="en-US" sz="2000" err="1"/>
              <a:t>độ</a:t>
            </a:r>
            <a:r>
              <a:rPr lang="en-US" sz="2000"/>
              <a:t> </a:t>
            </a:r>
            <a:r>
              <a:rPr lang="en-US" sz="2000" err="1"/>
              <a:t>chính</a:t>
            </a:r>
            <a:r>
              <a:rPr lang="en-US" sz="2000"/>
              <a:t> </a:t>
            </a:r>
            <a:r>
              <a:rPr lang="en-US" sz="2000" err="1"/>
              <a:t>xác</a:t>
            </a:r>
            <a:r>
              <a:rPr lang="en-US" sz="2000"/>
              <a:t> </a:t>
            </a:r>
            <a:r>
              <a:rPr lang="en-US" sz="2000" err="1"/>
              <a:t>cao</a:t>
            </a:r>
            <a:r>
              <a:rPr lang="en-US" sz="2000"/>
              <a:t> </a:t>
            </a:r>
            <a:r>
              <a:rPr lang="en-US" sz="2000" err="1"/>
              <a:t>hơn</a:t>
            </a:r>
            <a:r>
              <a:rPr lang="en-US" sz="2000"/>
              <a:t> </a:t>
            </a:r>
            <a:r>
              <a:rPr lang="en-US" sz="2000" err="1"/>
              <a:t>các</a:t>
            </a:r>
            <a:r>
              <a:rPr lang="en-US" sz="2000"/>
              <a:t> state-of-the-art </a:t>
            </a:r>
            <a:r>
              <a:rPr lang="en-US" sz="2000" err="1"/>
              <a:t>của</a:t>
            </a:r>
            <a:r>
              <a:rPr lang="en-US" sz="2000"/>
              <a:t> </a:t>
            </a:r>
            <a:r>
              <a:rPr lang="en-US" sz="2000" err="1"/>
              <a:t>hai</a:t>
            </a:r>
            <a:r>
              <a:rPr lang="en-US" sz="2000"/>
              <a:t> </a:t>
            </a:r>
            <a:r>
              <a:rPr lang="en-US" sz="2000" err="1"/>
              <a:t>bộ</a:t>
            </a:r>
            <a:r>
              <a:rPr lang="en-US" sz="2000"/>
              <a:t> </a:t>
            </a:r>
            <a:r>
              <a:rPr lang="en-US" sz="2000" err="1"/>
              <a:t>dữ</a:t>
            </a:r>
            <a:r>
              <a:rPr lang="en-US" sz="2000"/>
              <a:t> </a:t>
            </a:r>
            <a:r>
              <a:rPr lang="en-US" sz="2000" err="1"/>
              <a:t>liệu</a:t>
            </a:r>
            <a:r>
              <a:rPr lang="en-US" sz="2000"/>
              <a:t> </a:t>
            </a:r>
            <a:r>
              <a:rPr lang="en-US" sz="2000" err="1"/>
              <a:t>này</a:t>
            </a:r>
            <a:r>
              <a:rPr lang="en-US" sz="2000"/>
              <a:t>.</a:t>
            </a:r>
          </a:p>
          <a:p>
            <a:pPr algn="just">
              <a:lnSpc>
                <a:spcPct val="150000"/>
              </a:lnSpc>
              <a:buFont typeface="Wingdings" panose="05000000000000000000" pitchFamily="2" charset="2"/>
              <a:buChar char="§"/>
            </a:pPr>
            <a:endParaRPr lang="en-US" sz="2000"/>
          </a:p>
          <a:p>
            <a:pPr algn="just">
              <a:lnSpc>
                <a:spcPct val="150000"/>
              </a:lnSpc>
              <a:buFont typeface="Wingdings" panose="05000000000000000000" pitchFamily="2" charset="2"/>
              <a:buChar char="§"/>
            </a:pPr>
            <a:endParaRPr lang="en-US" sz="2000"/>
          </a:p>
        </p:txBody>
      </p:sp>
      <p:sp>
        <p:nvSpPr>
          <p:cNvPr id="3" name="Title 2">
            <a:extLst>
              <a:ext uri="{FF2B5EF4-FFF2-40B4-BE49-F238E27FC236}">
                <a16:creationId xmlns:a16="http://schemas.microsoft.com/office/drawing/2014/main" id="{04F7EA50-4F2E-4D97-878E-FE85536A7C4B}"/>
              </a:ext>
            </a:extLst>
          </p:cNvPr>
          <p:cNvSpPr>
            <a:spLocks noGrp="1"/>
          </p:cNvSpPr>
          <p:nvPr>
            <p:ph type="ctrTitle"/>
          </p:nvPr>
        </p:nvSpPr>
        <p:spPr>
          <a:xfrm>
            <a:off x="618306" y="423709"/>
            <a:ext cx="7562656" cy="1037962"/>
          </a:xfrm>
        </p:spPr>
        <p:txBody>
          <a:bodyPr/>
          <a:lstStyle/>
          <a:p>
            <a:r>
              <a:rPr lang="en-US" sz="3200" b="1">
                <a:latin typeface="Bahnschrift SemiLight SemiConde" panose="020B0502040204020203" pitchFamily="34" charset="0"/>
              </a:rPr>
              <a:t>Robust Minutiae Extractor</a:t>
            </a:r>
            <a:r>
              <a:rPr lang="en-US" sz="3200">
                <a:latin typeface="Bahnschrift SemiLight SemiConde" panose="020B0502040204020203" pitchFamily="34" charset="0"/>
              </a:rPr>
              <a:t>: Integrating Deep Networks and Fingerprint Domain Knowledge</a:t>
            </a:r>
          </a:p>
        </p:txBody>
      </p:sp>
    </p:spTree>
    <p:extLst>
      <p:ext uri="{BB962C8B-B14F-4D97-AF65-F5344CB8AC3E}">
        <p14:creationId xmlns:p14="http://schemas.microsoft.com/office/powerpoint/2010/main" val="2266853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6" name="Title 2">
            <a:extLst>
              <a:ext uri="{FF2B5EF4-FFF2-40B4-BE49-F238E27FC236}">
                <a16:creationId xmlns:a16="http://schemas.microsoft.com/office/drawing/2014/main" id="{DAF1E378-2B05-4BC9-8FC7-1936D3738F7C}"/>
              </a:ext>
            </a:extLst>
          </p:cNvPr>
          <p:cNvSpPr txBox="1">
            <a:spLocks/>
          </p:cNvSpPr>
          <p:nvPr/>
        </p:nvSpPr>
        <p:spPr>
          <a:xfrm>
            <a:off x="532210" y="310658"/>
            <a:ext cx="6696375"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vi-VN" sz="3200" err="1">
                <a:latin typeface="Bahnschrift SemiLight SemiConde"/>
              </a:rPr>
              <a:t>Robust</a:t>
            </a:r>
            <a:r>
              <a:rPr lang="vi-VN" sz="3200">
                <a:latin typeface="Bahnschrift SemiLight SemiConde"/>
              </a:rPr>
              <a:t> </a:t>
            </a:r>
            <a:r>
              <a:rPr lang="vi-VN" sz="3200" err="1">
                <a:latin typeface="Bahnschrift SemiLight SemiConde"/>
              </a:rPr>
              <a:t>Minutiae</a:t>
            </a:r>
            <a:r>
              <a:rPr lang="vi-VN" sz="3200">
                <a:latin typeface="Bahnschrift SemiLight SemiConde"/>
              </a:rPr>
              <a:t> Extractor</a:t>
            </a:r>
            <a:endParaRPr lang="vi-VN" sz="3200" err="1">
              <a:latin typeface="Bahnschrift SemiLight SemiConde" panose="020B0502040204020203" pitchFamily="34" charset="0"/>
            </a:endParaRPr>
          </a:p>
        </p:txBody>
      </p:sp>
      <p:pic>
        <p:nvPicPr>
          <p:cNvPr id="2" name="Picture 2" descr="Diagram&#10;&#10;Description automatically generated">
            <a:extLst>
              <a:ext uri="{FF2B5EF4-FFF2-40B4-BE49-F238E27FC236}">
                <a16:creationId xmlns:a16="http://schemas.microsoft.com/office/drawing/2014/main" id="{E38F8E76-9835-4C9F-9044-A7084B2423E8}"/>
              </a:ext>
            </a:extLst>
          </p:cNvPr>
          <p:cNvPicPr>
            <a:picLocks noChangeAspect="1"/>
          </p:cNvPicPr>
          <p:nvPr/>
        </p:nvPicPr>
        <p:blipFill>
          <a:blip r:embed="rId3"/>
          <a:stretch>
            <a:fillRect/>
          </a:stretch>
        </p:blipFill>
        <p:spPr>
          <a:xfrm>
            <a:off x="801179" y="1268904"/>
            <a:ext cx="7541642" cy="2840971"/>
          </a:xfrm>
          <a:prstGeom prst="rect">
            <a:avLst/>
          </a:prstGeom>
        </p:spPr>
      </p:pic>
    </p:spTree>
    <p:extLst>
      <p:ext uri="{BB962C8B-B14F-4D97-AF65-F5344CB8AC3E}">
        <p14:creationId xmlns:p14="http://schemas.microsoft.com/office/powerpoint/2010/main" val="2635942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958FC7-AC25-42D1-A8A0-55975B3173F6}"/>
              </a:ext>
            </a:extLst>
          </p:cNvPr>
          <p:cNvSpPr>
            <a:spLocks noGrp="1"/>
          </p:cNvSpPr>
          <p:nvPr>
            <p:ph type="body" idx="1"/>
          </p:nvPr>
        </p:nvSpPr>
        <p:spPr>
          <a:xfrm>
            <a:off x="618825" y="1002716"/>
            <a:ext cx="8325179" cy="577801"/>
          </a:xfrm>
        </p:spPr>
        <p:txBody>
          <a:bodyPr/>
          <a:lstStyle/>
          <a:p>
            <a:pPr>
              <a:buFont typeface="Wingdings" panose="05000000000000000000" pitchFamily="2" charset="2"/>
              <a:buChar char="§"/>
            </a:pPr>
            <a:r>
              <a:rPr lang="en-US" sz="1800"/>
              <a:t>CoarseNet là một mạng neural tích hợp (CNN) dựa trên residual learning.</a:t>
            </a:r>
          </a:p>
        </p:txBody>
      </p:sp>
      <p:sp>
        <p:nvSpPr>
          <p:cNvPr id="3" name="Title 2">
            <a:extLst>
              <a:ext uri="{FF2B5EF4-FFF2-40B4-BE49-F238E27FC236}">
                <a16:creationId xmlns:a16="http://schemas.microsoft.com/office/drawing/2014/main" id="{06293277-F6E5-4093-A3FB-8533ADD53B19}"/>
              </a:ext>
            </a:extLst>
          </p:cNvPr>
          <p:cNvSpPr>
            <a:spLocks noGrp="1"/>
          </p:cNvSpPr>
          <p:nvPr>
            <p:ph type="ctrTitle"/>
          </p:nvPr>
        </p:nvSpPr>
        <p:spPr/>
        <p:txBody>
          <a:bodyPr/>
          <a:lstStyle/>
          <a:p>
            <a:r>
              <a:rPr lang="en-US" sz="3200">
                <a:latin typeface="Bahnschrift SemiLight SemiConde" panose="020B0502040204020203" pitchFamily="34" charset="0"/>
              </a:rPr>
              <a:t>CoarseNet</a:t>
            </a:r>
          </a:p>
        </p:txBody>
      </p:sp>
      <p:pic>
        <p:nvPicPr>
          <p:cNvPr id="4" name="Picture 4" descr="Diagram&#10;&#10;Description automatically generated">
            <a:extLst>
              <a:ext uri="{FF2B5EF4-FFF2-40B4-BE49-F238E27FC236}">
                <a16:creationId xmlns:a16="http://schemas.microsoft.com/office/drawing/2014/main" id="{97AE741F-4146-4FFD-835C-845FBD6782A6}"/>
              </a:ext>
            </a:extLst>
          </p:cNvPr>
          <p:cNvPicPr>
            <a:picLocks noChangeAspect="1"/>
          </p:cNvPicPr>
          <p:nvPr/>
        </p:nvPicPr>
        <p:blipFill>
          <a:blip r:embed="rId2"/>
          <a:stretch>
            <a:fillRect/>
          </a:stretch>
        </p:blipFill>
        <p:spPr>
          <a:xfrm>
            <a:off x="934505" y="1643862"/>
            <a:ext cx="7693818" cy="2942073"/>
          </a:xfrm>
          <a:prstGeom prst="rect">
            <a:avLst/>
          </a:prstGeom>
        </p:spPr>
      </p:pic>
    </p:spTree>
    <p:extLst>
      <p:ext uri="{BB962C8B-B14F-4D97-AF65-F5344CB8AC3E}">
        <p14:creationId xmlns:p14="http://schemas.microsoft.com/office/powerpoint/2010/main" val="477709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054111" y="2116375"/>
            <a:ext cx="3119833"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a:latin typeface="Bahnschrift SemiLight SemiConde" panose="020B0502040204020203" pitchFamily="34" charset="0"/>
              </a:rPr>
              <a:t>GIỚI THIỆU</a:t>
            </a:r>
            <a:endParaRPr sz="5400">
              <a:latin typeface="Bahnschrift SemiLight SemiConde" panose="020B0502040204020203" pitchFamily="34" charset="0"/>
            </a:endParaRP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01</a:t>
            </a:r>
            <a:endParaRPr>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11" name="Google Shape;1689;p49">
            <a:extLst>
              <a:ext uri="{FF2B5EF4-FFF2-40B4-BE49-F238E27FC236}">
                <a16:creationId xmlns:a16="http://schemas.microsoft.com/office/drawing/2014/main" id="{01EC4ACC-2174-4B8D-9740-F6BA17B71ADD}"/>
              </a:ext>
            </a:extLst>
          </p:cNvPr>
          <p:cNvSpPr txBox="1">
            <a:spLocks/>
          </p:cNvSpPr>
          <p:nvPr/>
        </p:nvSpPr>
        <p:spPr>
          <a:xfrm>
            <a:off x="8675894" y="4690881"/>
            <a:ext cx="351300" cy="319087"/>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3</a:t>
            </a:fld>
            <a:endParaRPr lang="en"/>
          </a:p>
        </p:txBody>
      </p:sp>
    </p:spTree>
    <p:extLst>
      <p:ext uri="{BB962C8B-B14F-4D97-AF65-F5344CB8AC3E}">
        <p14:creationId xmlns:p14="http://schemas.microsoft.com/office/powerpoint/2010/main" val="25516993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490717-A2E4-4693-A14F-DFB49074A5A2}"/>
              </a:ext>
            </a:extLst>
          </p:cNvPr>
          <p:cNvSpPr>
            <a:spLocks noGrp="1"/>
          </p:cNvSpPr>
          <p:nvPr>
            <p:ph type="body" idx="1"/>
          </p:nvPr>
        </p:nvSpPr>
        <p:spPr>
          <a:xfrm>
            <a:off x="618306" y="937412"/>
            <a:ext cx="3469437" cy="1307083"/>
          </a:xfrm>
        </p:spPr>
        <p:txBody>
          <a:bodyPr/>
          <a:lstStyle/>
          <a:p>
            <a:r>
              <a:rPr lang="en-US" err="1"/>
              <a:t>FineNet</a:t>
            </a:r>
            <a:r>
              <a:rPr lang="en-US"/>
              <a:t> </a:t>
            </a:r>
            <a:r>
              <a:rPr lang="en-US" err="1"/>
              <a:t>là</a:t>
            </a:r>
            <a:r>
              <a:rPr lang="en-US"/>
              <a:t> </a:t>
            </a:r>
            <a:r>
              <a:rPr lang="en-US" err="1"/>
              <a:t>một</a:t>
            </a:r>
            <a:r>
              <a:rPr lang="en-US"/>
              <a:t> </a:t>
            </a:r>
            <a:r>
              <a:rPr lang="en-US" err="1"/>
              <a:t>kiến</a:t>
            </a:r>
            <a:r>
              <a:rPr lang="en-US"/>
              <a:t> </a:t>
            </a:r>
            <a:r>
              <a:rPr lang="en-US" err="1"/>
              <a:t>trúc</a:t>
            </a:r>
            <a:r>
              <a:rPr lang="en-US"/>
              <a:t> </a:t>
            </a:r>
            <a:r>
              <a:rPr lang="en-US" err="1"/>
              <a:t>mạng</a:t>
            </a:r>
            <a:r>
              <a:rPr lang="en-US"/>
              <a:t> </a:t>
            </a:r>
            <a:r>
              <a:rPr lang="en-US" err="1"/>
              <a:t>dựa</a:t>
            </a:r>
            <a:r>
              <a:rPr lang="en-US"/>
              <a:t> </a:t>
            </a:r>
            <a:r>
              <a:rPr lang="en-US" err="1"/>
              <a:t>trên</a:t>
            </a:r>
            <a:r>
              <a:rPr lang="en-US"/>
              <a:t> Inception-Resnet. Inception-Resnet được </a:t>
            </a:r>
            <a:r>
              <a:rPr lang="en-US" err="1"/>
              <a:t>trình</a:t>
            </a:r>
            <a:r>
              <a:rPr lang="en-US"/>
              <a:t> </a:t>
            </a:r>
            <a:r>
              <a:rPr lang="en-US" err="1"/>
              <a:t>bày</a:t>
            </a:r>
            <a:r>
              <a:rPr lang="en-US"/>
              <a:t> chi </a:t>
            </a:r>
            <a:r>
              <a:rPr lang="en-US" err="1"/>
              <a:t>tiết</a:t>
            </a:r>
            <a:r>
              <a:rPr lang="en-US"/>
              <a:t> </a:t>
            </a:r>
            <a:r>
              <a:rPr lang="en-US" err="1"/>
              <a:t>trong</a:t>
            </a:r>
            <a:r>
              <a:rPr lang="en-US"/>
              <a:t> paper </a:t>
            </a:r>
            <a:r>
              <a:rPr lang="en-US" err="1"/>
              <a:t>bên</a:t>
            </a:r>
            <a:r>
              <a:rPr lang="en-US"/>
              <a:t> </a:t>
            </a:r>
            <a:r>
              <a:rPr lang="en-US" err="1"/>
              <a:t>dưới</a:t>
            </a:r>
            <a:r>
              <a:rPr lang="en-US"/>
              <a:t>. </a:t>
            </a:r>
          </a:p>
          <a:p>
            <a:pPr>
              <a:lnSpc>
                <a:spcPct val="114999"/>
              </a:lnSpc>
            </a:pPr>
            <a:r>
              <a:rPr lang="en-US"/>
              <a:t>C. </a:t>
            </a:r>
            <a:r>
              <a:rPr lang="en-US" err="1"/>
              <a:t>Szegedy</a:t>
            </a:r>
            <a:r>
              <a:rPr lang="en-US"/>
              <a:t>, S. </a:t>
            </a:r>
            <a:r>
              <a:rPr lang="en-US" err="1"/>
              <a:t>Ioffe</a:t>
            </a:r>
            <a:r>
              <a:rPr lang="en-US"/>
              <a:t>, V. </a:t>
            </a:r>
            <a:r>
              <a:rPr lang="en-US" err="1"/>
              <a:t>Vanhoucke</a:t>
            </a:r>
            <a:r>
              <a:rPr lang="en-US"/>
              <a:t>, and A. Alemi. Inception-v4, inception-</a:t>
            </a:r>
            <a:r>
              <a:rPr lang="en-US" err="1"/>
              <a:t>resnet</a:t>
            </a:r>
            <a:r>
              <a:rPr lang="en-US"/>
              <a:t> and the impact of residual connections on learning.</a:t>
            </a:r>
            <a:br>
              <a:rPr lang="en-US"/>
            </a:br>
            <a:r>
              <a:rPr lang="en-US"/>
              <a:t>In Proc. AAAI, pages 4278–4284, 2017. </a:t>
            </a:r>
            <a:br>
              <a:rPr lang="en-US"/>
            </a:br>
            <a:endParaRPr lang="en-US"/>
          </a:p>
        </p:txBody>
      </p:sp>
      <p:sp>
        <p:nvSpPr>
          <p:cNvPr id="3" name="Title 2">
            <a:extLst>
              <a:ext uri="{FF2B5EF4-FFF2-40B4-BE49-F238E27FC236}">
                <a16:creationId xmlns:a16="http://schemas.microsoft.com/office/drawing/2014/main" id="{2284DFE4-9206-4719-AB29-9E0E3C92A4D3}"/>
              </a:ext>
            </a:extLst>
          </p:cNvPr>
          <p:cNvSpPr>
            <a:spLocks noGrp="1"/>
          </p:cNvSpPr>
          <p:nvPr>
            <p:ph type="ctrTitle"/>
          </p:nvPr>
        </p:nvSpPr>
        <p:spPr/>
        <p:txBody>
          <a:bodyPr/>
          <a:lstStyle/>
          <a:p>
            <a:r>
              <a:rPr lang="en-US" sz="3200"/>
              <a:t>FineNet</a:t>
            </a:r>
          </a:p>
        </p:txBody>
      </p:sp>
      <p:pic>
        <p:nvPicPr>
          <p:cNvPr id="6" name="Picture 6" descr="Diagram&#10;&#10;Description automatically generated">
            <a:extLst>
              <a:ext uri="{FF2B5EF4-FFF2-40B4-BE49-F238E27FC236}">
                <a16:creationId xmlns:a16="http://schemas.microsoft.com/office/drawing/2014/main" id="{CF552E0E-AECD-4B87-91CC-0D73127A9D3D}"/>
              </a:ext>
            </a:extLst>
          </p:cNvPr>
          <p:cNvPicPr>
            <a:picLocks noChangeAspect="1"/>
          </p:cNvPicPr>
          <p:nvPr/>
        </p:nvPicPr>
        <p:blipFill>
          <a:blip r:embed="rId2"/>
          <a:stretch>
            <a:fillRect/>
          </a:stretch>
        </p:blipFill>
        <p:spPr>
          <a:xfrm>
            <a:off x="4569844" y="461550"/>
            <a:ext cx="3271567" cy="4231182"/>
          </a:xfrm>
          <a:prstGeom prst="rect">
            <a:avLst/>
          </a:prstGeom>
        </p:spPr>
      </p:pic>
    </p:spTree>
    <p:extLst>
      <p:ext uri="{BB962C8B-B14F-4D97-AF65-F5344CB8AC3E}">
        <p14:creationId xmlns:p14="http://schemas.microsoft.com/office/powerpoint/2010/main" val="2698713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8EB73C-BEDB-4E9D-B58E-74934121F00F}"/>
              </a:ext>
            </a:extLst>
          </p:cNvPr>
          <p:cNvSpPr>
            <a:spLocks noGrp="1"/>
          </p:cNvSpPr>
          <p:nvPr>
            <p:ph type="ctrTitle"/>
          </p:nvPr>
        </p:nvSpPr>
        <p:spPr/>
        <p:txBody>
          <a:bodyPr/>
          <a:lstStyle/>
          <a:p>
            <a:r>
              <a:rPr lang="en-US" sz="3200">
                <a:latin typeface="Bahnschrift SemiLight SemiConde" panose="020B0502040204020203" pitchFamily="34" charset="0"/>
              </a:rPr>
              <a:t>Performance</a:t>
            </a:r>
          </a:p>
        </p:txBody>
      </p:sp>
      <p:pic>
        <p:nvPicPr>
          <p:cNvPr id="4" name="Picture 4" descr="Table&#10;&#10;Description automatically generated">
            <a:extLst>
              <a:ext uri="{FF2B5EF4-FFF2-40B4-BE49-F238E27FC236}">
                <a16:creationId xmlns:a16="http://schemas.microsoft.com/office/drawing/2014/main" id="{802C25DB-B6AC-468F-BEB3-E86A889FF237}"/>
              </a:ext>
            </a:extLst>
          </p:cNvPr>
          <p:cNvPicPr>
            <a:picLocks noChangeAspect="1"/>
          </p:cNvPicPr>
          <p:nvPr/>
        </p:nvPicPr>
        <p:blipFill>
          <a:blip r:embed="rId2"/>
          <a:stretch>
            <a:fillRect/>
          </a:stretch>
        </p:blipFill>
        <p:spPr>
          <a:xfrm>
            <a:off x="574735" y="1742211"/>
            <a:ext cx="7994529" cy="2341595"/>
          </a:xfrm>
          <a:prstGeom prst="rect">
            <a:avLst/>
          </a:prstGeom>
        </p:spPr>
      </p:pic>
    </p:spTree>
    <p:extLst>
      <p:ext uri="{BB962C8B-B14F-4D97-AF65-F5344CB8AC3E}">
        <p14:creationId xmlns:p14="http://schemas.microsoft.com/office/powerpoint/2010/main" val="2885106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561930" y="1679186"/>
            <a:ext cx="5190750" cy="14638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a:latin typeface="Bahnschrift SemiCondensed"/>
              </a:rPr>
              <a:t>THỰC NGHIỆM,</a:t>
            </a:r>
            <a:br>
              <a:rPr lang="en-US" sz="4000">
                <a:latin typeface="Bahnschrift SemiCondensed"/>
              </a:rPr>
            </a:br>
            <a:r>
              <a:rPr lang="en-US" sz="4000">
                <a:latin typeface="Bahnschrift SemiCondensed"/>
              </a:rPr>
              <a:t>ĐÁNH GIÁ</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04</a:t>
            </a:r>
            <a:endParaRPr>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8" name="Google Shape;1689;p49">
            <a:extLst>
              <a:ext uri="{FF2B5EF4-FFF2-40B4-BE49-F238E27FC236}">
                <a16:creationId xmlns:a16="http://schemas.microsoft.com/office/drawing/2014/main" id="{8452B39A-E162-44C4-B1A9-41690FC68BC4}"/>
              </a:ext>
            </a:extLst>
          </p:cNvPr>
          <p:cNvSpPr txBox="1">
            <a:spLocks/>
          </p:cNvSpPr>
          <p:nvPr/>
        </p:nvSpPr>
        <p:spPr>
          <a:xfrm>
            <a:off x="8675894" y="4690881"/>
            <a:ext cx="351300" cy="319087"/>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32</a:t>
            </a:fld>
            <a:endParaRPr lang="en"/>
          </a:p>
        </p:txBody>
      </p:sp>
    </p:spTree>
    <p:extLst>
      <p:ext uri="{BB962C8B-B14F-4D97-AF65-F5344CB8AC3E}">
        <p14:creationId xmlns:p14="http://schemas.microsoft.com/office/powerpoint/2010/main" val="1763723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2" name="Google Shape;1088;p38">
            <a:extLst>
              <a:ext uri="{FF2B5EF4-FFF2-40B4-BE49-F238E27FC236}">
                <a16:creationId xmlns:a16="http://schemas.microsoft.com/office/drawing/2014/main" id="{BF6CC964-8B98-4073-A0AE-57F2CC1A1789}"/>
              </a:ext>
            </a:extLst>
          </p:cNvPr>
          <p:cNvSpPr txBox="1">
            <a:spLocks noGrp="1"/>
          </p:cNvSpPr>
          <p:nvPr>
            <p:ph type="ctrTitle"/>
          </p:nvPr>
        </p:nvSpPr>
        <p:spPr>
          <a:xfrm>
            <a:off x="618824" y="411675"/>
            <a:ext cx="559147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a:latin typeface="Bahnschrift SemiLight SemiConde" panose="020B0502040204020203" pitchFamily="34" charset="0"/>
              </a:rPr>
              <a:t>PH</a:t>
            </a:r>
            <a:r>
              <a:rPr lang="vi-VN" sz="3200">
                <a:latin typeface="Bahnschrift SemiLight SemiConde" panose="020B0502040204020203" pitchFamily="34" charset="0"/>
              </a:rPr>
              <a:t>Ư</a:t>
            </a:r>
            <a:r>
              <a:rPr lang="en-US" sz="3200">
                <a:latin typeface="Bahnschrift SemiLight SemiConde" panose="020B0502040204020203" pitchFamily="34" charset="0"/>
              </a:rPr>
              <a:t>ƠNG PHÁP THỰC NGHIỆM</a:t>
            </a:r>
            <a:endParaRPr sz="3200">
              <a:latin typeface="Bahnschrift" panose="020B0502040204020203" pitchFamily="34" charset="0"/>
            </a:endParaRPr>
          </a:p>
        </p:txBody>
      </p:sp>
      <p:sp>
        <p:nvSpPr>
          <p:cNvPr id="3" name="TextBox 2">
            <a:extLst>
              <a:ext uri="{FF2B5EF4-FFF2-40B4-BE49-F238E27FC236}">
                <a16:creationId xmlns:a16="http://schemas.microsoft.com/office/drawing/2014/main" id="{E2FA7E50-73C4-4F8B-BD3E-36F9210583C7}"/>
              </a:ext>
            </a:extLst>
          </p:cNvPr>
          <p:cNvSpPr txBox="1"/>
          <p:nvPr/>
        </p:nvSpPr>
        <p:spPr>
          <a:xfrm>
            <a:off x="757972" y="1392485"/>
            <a:ext cx="7991062" cy="1631216"/>
          </a:xfrm>
          <a:prstGeom prst="rect">
            <a:avLst/>
          </a:prstGeom>
          <a:noFill/>
        </p:spPr>
        <p:txBody>
          <a:bodyPr wrap="square" rtlCol="0">
            <a:spAutoFit/>
          </a:bodyPr>
          <a:lstStyle/>
          <a:p>
            <a:pPr algn="just"/>
            <a:r>
              <a:rPr lang="en-US" sz="2000" err="1">
                <a:solidFill>
                  <a:schemeClr val="bg1"/>
                </a:solidFill>
                <a:latin typeface="Maven Pro" panose="020B0604020202020204" charset="0"/>
              </a:rPr>
              <a:t>Quá</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trình</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đối</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sánh</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mẫu</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vân</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tay</a:t>
            </a:r>
            <a:r>
              <a:rPr lang="en-US" sz="2000">
                <a:solidFill>
                  <a:schemeClr val="bg1"/>
                </a:solidFill>
                <a:latin typeface="Maven Pro" panose="020B0604020202020204" charset="0"/>
              </a:rPr>
              <a:t> đ</a:t>
            </a:r>
            <a:r>
              <a:rPr lang="vi-VN" sz="2000">
                <a:solidFill>
                  <a:schemeClr val="bg1"/>
                </a:solidFill>
                <a:latin typeface="Maven Pro" panose="020B0604020202020204" charset="0"/>
              </a:rPr>
              <a:t>ư</a:t>
            </a:r>
            <a:r>
              <a:rPr lang="en-US" sz="2000" err="1">
                <a:solidFill>
                  <a:schemeClr val="bg1"/>
                </a:solidFill>
                <a:latin typeface="Maven Pro" panose="020B0604020202020204" charset="0"/>
              </a:rPr>
              <a:t>ợc</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thực</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hiện</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theo</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ph</a:t>
            </a:r>
            <a:r>
              <a:rPr lang="vi-VN" sz="2000">
                <a:solidFill>
                  <a:schemeClr val="bg1"/>
                </a:solidFill>
                <a:latin typeface="Maven Pro" panose="020B0604020202020204" charset="0"/>
              </a:rPr>
              <a:t>ư</a:t>
            </a:r>
            <a:r>
              <a:rPr lang="en-US" sz="2000" err="1">
                <a:solidFill>
                  <a:schemeClr val="bg1"/>
                </a:solidFill>
                <a:latin typeface="Maven Pro" panose="020B0604020202020204" charset="0"/>
              </a:rPr>
              <a:t>ơng</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pháp</a:t>
            </a:r>
            <a:r>
              <a:rPr lang="en-US" sz="2000">
                <a:solidFill>
                  <a:schemeClr val="bg1"/>
                </a:solidFill>
                <a:latin typeface="Maven Pro" panose="020B0604020202020204" charset="0"/>
              </a:rPr>
              <a:t> “Fingerprint Minutiae Matching Based on the Local and Global Structures”, đ</a:t>
            </a:r>
            <a:r>
              <a:rPr lang="vi-VN" sz="2000">
                <a:solidFill>
                  <a:schemeClr val="bg1"/>
                </a:solidFill>
                <a:latin typeface="Maven Pro" panose="020B0604020202020204" charset="0"/>
              </a:rPr>
              <a:t>ư</a:t>
            </a:r>
            <a:r>
              <a:rPr lang="en-US" sz="2000" err="1">
                <a:solidFill>
                  <a:schemeClr val="bg1"/>
                </a:solidFill>
                <a:latin typeface="Maven Pro" panose="020B0604020202020204" charset="0"/>
              </a:rPr>
              <a:t>ợc</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đề</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xuất</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bởi</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Xudong</a:t>
            </a:r>
            <a:r>
              <a:rPr lang="en-US" sz="2000">
                <a:solidFill>
                  <a:schemeClr val="bg1"/>
                </a:solidFill>
                <a:latin typeface="Maven Pro" panose="020B0604020202020204" charset="0"/>
              </a:rPr>
              <a:t> Jiang và Wei-Yun </a:t>
            </a:r>
            <a:r>
              <a:rPr lang="en-US" sz="2000" err="1">
                <a:solidFill>
                  <a:schemeClr val="bg1"/>
                </a:solidFill>
                <a:latin typeface="Maven Pro" panose="020B0604020202020204" charset="0"/>
              </a:rPr>
              <a:t>Yau</a:t>
            </a:r>
            <a:endPar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endParaRPr>
          </a:p>
          <a:p>
            <a:pPr marL="342900" indent="-342900" algn="just">
              <a:buClr>
                <a:schemeClr val="bg1"/>
              </a:buClr>
              <a:buFont typeface="Wingdings" panose="05000000000000000000" pitchFamily="2" charset="2"/>
              <a:buChar char="§"/>
            </a:pPr>
            <a:endParaRPr lang="en-US" sz="2000">
              <a:solidFill>
                <a:schemeClr val="bg1"/>
              </a:solidFill>
              <a:latin typeface="Maven Pro" panose="020B0604020202020204" charset="0"/>
            </a:endParaRPr>
          </a:p>
          <a:p>
            <a:pPr algn="just"/>
            <a:endParaRPr lang="en-US" sz="2000">
              <a:solidFill>
                <a:schemeClr val="bg1"/>
              </a:solidFill>
              <a:latin typeface="Maven Pro" panose="020B0604020202020204" charset="0"/>
            </a:endParaRPr>
          </a:p>
        </p:txBody>
      </p:sp>
    </p:spTree>
    <p:extLst>
      <p:ext uri="{BB962C8B-B14F-4D97-AF65-F5344CB8AC3E}">
        <p14:creationId xmlns:p14="http://schemas.microsoft.com/office/powerpoint/2010/main" val="2585300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2" name="Google Shape;507;p28">
            <a:extLst>
              <a:ext uri="{FF2B5EF4-FFF2-40B4-BE49-F238E27FC236}">
                <a16:creationId xmlns:a16="http://schemas.microsoft.com/office/drawing/2014/main" id="{FDDD7409-F1E5-4C07-B34C-D420436FAB84}"/>
              </a:ext>
            </a:extLst>
          </p:cNvPr>
          <p:cNvSpPr txBox="1">
            <a:spLocks noGrp="1"/>
          </p:cNvSpPr>
          <p:nvPr>
            <p:ph type="ctrTitle"/>
          </p:nvPr>
        </p:nvSpPr>
        <p:spPr>
          <a:xfrm>
            <a:off x="618824" y="411675"/>
            <a:ext cx="483709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a:latin typeface="Bahnschrift SemiLight SemiConde" panose="020B0502040204020203" pitchFamily="34" charset="0"/>
              </a:rPr>
              <a:t>PH</a:t>
            </a:r>
            <a:r>
              <a:rPr lang="vi-VN" sz="3200">
                <a:latin typeface="Bahnschrift SemiLight SemiConde" panose="020B0502040204020203" pitchFamily="34" charset="0"/>
              </a:rPr>
              <a:t>Ư</a:t>
            </a:r>
            <a:r>
              <a:rPr lang="en-US" sz="3200">
                <a:latin typeface="Bahnschrift SemiLight SemiConde" panose="020B0502040204020203" pitchFamily="34" charset="0"/>
              </a:rPr>
              <a:t>ƠNG PHÁP THỰC NGHIỆM</a:t>
            </a:r>
            <a:endParaRPr sz="3200">
              <a:latin typeface="Bahnschrift SemiLight SemiConde" panose="020B0502040204020203" pitchFamily="34" charset="0"/>
            </a:endParaRPr>
          </a:p>
        </p:txBody>
      </p:sp>
      <p:sp>
        <p:nvSpPr>
          <p:cNvPr id="3" name="Google Shape;1689;p49">
            <a:extLst>
              <a:ext uri="{FF2B5EF4-FFF2-40B4-BE49-F238E27FC236}">
                <a16:creationId xmlns:a16="http://schemas.microsoft.com/office/drawing/2014/main" id="{01436F9C-BD34-4E80-8580-05691FCD555F}"/>
              </a:ext>
            </a:extLst>
          </p:cNvPr>
          <p:cNvSpPr txBox="1">
            <a:spLocks/>
          </p:cNvSpPr>
          <p:nvPr/>
        </p:nvSpPr>
        <p:spPr>
          <a:xfrm>
            <a:off x="8675894" y="4690881"/>
            <a:ext cx="351300" cy="319087"/>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34</a:t>
            </a:fld>
            <a:endParaRPr lang="en"/>
          </a:p>
        </p:txBody>
      </p:sp>
      <p:sp>
        <p:nvSpPr>
          <p:cNvPr id="10" name="TextBox 9">
            <a:extLst>
              <a:ext uri="{FF2B5EF4-FFF2-40B4-BE49-F238E27FC236}">
                <a16:creationId xmlns:a16="http://schemas.microsoft.com/office/drawing/2014/main" id="{AF7EF10F-E042-46DB-9D46-2ECE5180FE46}"/>
              </a:ext>
            </a:extLst>
          </p:cNvPr>
          <p:cNvSpPr txBox="1"/>
          <p:nvPr/>
        </p:nvSpPr>
        <p:spPr>
          <a:xfrm>
            <a:off x="672667" y="1030078"/>
            <a:ext cx="7798665" cy="955262"/>
          </a:xfrm>
          <a:prstGeom prst="rect">
            <a:avLst/>
          </a:prstGeom>
          <a:noFill/>
        </p:spPr>
        <p:txBody>
          <a:bodyPr wrap="square">
            <a:spAutoFit/>
          </a:bodyPr>
          <a:lstStyle/>
          <a:p>
            <a:pPr marL="285750" indent="-285750" algn="just">
              <a:lnSpc>
                <a:spcPct val="150000"/>
              </a:lnSpc>
              <a:buClr>
                <a:schemeClr val="bg1"/>
              </a:buClr>
              <a:buFont typeface="Wingdings" panose="05000000000000000000" pitchFamily="2" charset="2"/>
              <a:buChar char="§"/>
            </a:pPr>
            <a:r>
              <a:rPr lang="en-US" sz="2000" b="0" i="0" err="1">
                <a:solidFill>
                  <a:schemeClr val="bg1"/>
                </a:solidFill>
                <a:effectLst/>
                <a:latin typeface="Maven Pro" panose="020B0604020202020204" charset="0"/>
              </a:rPr>
              <a:t>Quá</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trình</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thực</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nghiệm</a:t>
            </a:r>
            <a:r>
              <a:rPr lang="en-US" sz="2000">
                <a:solidFill>
                  <a:schemeClr val="bg1"/>
                </a:solidFill>
                <a:latin typeface="Maven Pro" panose="020B0604020202020204" charset="0"/>
              </a:rPr>
              <a:t> và </a:t>
            </a:r>
            <a:r>
              <a:rPr lang="en-US" sz="2000" err="1">
                <a:solidFill>
                  <a:schemeClr val="bg1"/>
                </a:solidFill>
                <a:latin typeface="Maven Pro" panose="020B0604020202020204" charset="0"/>
              </a:rPr>
              <a:t>đánh</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giá</a:t>
            </a:r>
            <a:r>
              <a:rPr lang="en-US" sz="2000">
                <a:solidFill>
                  <a:schemeClr val="bg1"/>
                </a:solidFill>
                <a:latin typeface="Maven Pro" panose="020B0604020202020204" charset="0"/>
              </a:rPr>
              <a:t> đ</a:t>
            </a:r>
            <a:r>
              <a:rPr lang="vi-VN" sz="2000">
                <a:solidFill>
                  <a:schemeClr val="bg1"/>
                </a:solidFill>
                <a:latin typeface="Maven Pro" panose="020B0604020202020204" charset="0"/>
              </a:rPr>
              <a:t>ư</a:t>
            </a:r>
            <a:r>
              <a:rPr lang="en-US" sz="2000" err="1">
                <a:solidFill>
                  <a:schemeClr val="bg1"/>
                </a:solidFill>
                <a:latin typeface="Maven Pro" panose="020B0604020202020204" charset="0"/>
              </a:rPr>
              <a:t>ợc</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xây</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dựng</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dựa</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trên</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mô</a:t>
            </a:r>
            <a:r>
              <a:rPr lang="en-US" sz="2000">
                <a:solidFill>
                  <a:schemeClr val="bg1"/>
                </a:solidFill>
                <a:latin typeface="Maven Pro" panose="020B0604020202020204" charset="0"/>
              </a:rPr>
              <a:t> hình </a:t>
            </a:r>
            <a:r>
              <a:rPr lang="en-US" sz="2000" err="1">
                <a:solidFill>
                  <a:schemeClr val="bg1"/>
                </a:solidFill>
                <a:latin typeface="Maven Pro" panose="020B0604020202020204" charset="0"/>
              </a:rPr>
              <a:t>sau</a:t>
            </a:r>
            <a:r>
              <a:rPr lang="en-US" sz="2000">
                <a:solidFill>
                  <a:schemeClr val="bg1"/>
                </a:solidFill>
                <a:latin typeface="Maven Pro" panose="020B0604020202020204" charset="0"/>
              </a:rPr>
              <a:t>:</a:t>
            </a:r>
            <a:endParaRPr lang="en-US" sz="2000" b="0" i="0">
              <a:solidFill>
                <a:schemeClr val="bg1"/>
              </a:solidFill>
              <a:effectLst/>
              <a:latin typeface="Maven Pro" panose="020B0604020202020204" charset="0"/>
            </a:endParaRPr>
          </a:p>
        </p:txBody>
      </p:sp>
      <p:sp>
        <p:nvSpPr>
          <p:cNvPr id="5" name="TextBox 4">
            <a:extLst>
              <a:ext uri="{FF2B5EF4-FFF2-40B4-BE49-F238E27FC236}">
                <a16:creationId xmlns:a16="http://schemas.microsoft.com/office/drawing/2014/main" id="{19943053-A548-4F78-8A93-3E27960B9E94}"/>
              </a:ext>
            </a:extLst>
          </p:cNvPr>
          <p:cNvSpPr txBox="1"/>
          <p:nvPr/>
        </p:nvSpPr>
        <p:spPr>
          <a:xfrm>
            <a:off x="960120" y="2310140"/>
            <a:ext cx="1039067" cy="523220"/>
          </a:xfrm>
          <a:prstGeom prst="rect">
            <a:avLst/>
          </a:prstGeom>
          <a:solidFill>
            <a:schemeClr val="accent5"/>
          </a:solidFill>
        </p:spPr>
        <p:txBody>
          <a:bodyPr wrap="none" rtlCol="0">
            <a:spAutoFit/>
          </a:bodyPr>
          <a:lstStyle/>
          <a:p>
            <a:pPr algn="ctr"/>
            <a:r>
              <a:rPr lang="en-US"/>
              <a:t>Template </a:t>
            </a:r>
          </a:p>
          <a:p>
            <a:pPr algn="ctr"/>
            <a:r>
              <a:rPr lang="en-US"/>
              <a:t>Fingerprint</a:t>
            </a:r>
          </a:p>
        </p:txBody>
      </p:sp>
      <p:cxnSp>
        <p:nvCxnSpPr>
          <p:cNvPr id="7" name="Straight Arrow Connector 6">
            <a:extLst>
              <a:ext uri="{FF2B5EF4-FFF2-40B4-BE49-F238E27FC236}">
                <a16:creationId xmlns:a16="http://schemas.microsoft.com/office/drawing/2014/main" id="{82D90BDE-C96C-4594-9B0A-4A2BAFEEE0C6}"/>
              </a:ext>
            </a:extLst>
          </p:cNvPr>
          <p:cNvCxnSpPr>
            <a:cxnSpLocks/>
            <a:stCxn id="5" idx="3"/>
            <a:endCxn id="11" idx="1"/>
          </p:cNvCxnSpPr>
          <p:nvPr/>
        </p:nvCxnSpPr>
        <p:spPr>
          <a:xfrm>
            <a:off x="1999187" y="2571750"/>
            <a:ext cx="40573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B14B19E-7B18-40EC-A4ED-3C8798AB24E6}"/>
              </a:ext>
            </a:extLst>
          </p:cNvPr>
          <p:cNvSpPr txBox="1"/>
          <p:nvPr/>
        </p:nvSpPr>
        <p:spPr>
          <a:xfrm>
            <a:off x="2404921" y="2310140"/>
            <a:ext cx="981359" cy="523220"/>
          </a:xfrm>
          <a:prstGeom prst="rect">
            <a:avLst/>
          </a:prstGeom>
          <a:solidFill>
            <a:schemeClr val="accent5"/>
          </a:solidFill>
        </p:spPr>
        <p:txBody>
          <a:bodyPr wrap="none" rtlCol="0">
            <a:spAutoFit/>
          </a:bodyPr>
          <a:lstStyle/>
          <a:p>
            <a:pPr algn="ctr"/>
            <a:r>
              <a:rPr lang="en-US"/>
              <a:t>Features</a:t>
            </a:r>
          </a:p>
          <a:p>
            <a:pPr algn="ctr"/>
            <a:r>
              <a:rPr lang="en-US"/>
              <a:t>Extraction</a:t>
            </a:r>
          </a:p>
        </p:txBody>
      </p:sp>
      <p:cxnSp>
        <p:nvCxnSpPr>
          <p:cNvPr id="13" name="Straight Arrow Connector 12">
            <a:extLst>
              <a:ext uri="{FF2B5EF4-FFF2-40B4-BE49-F238E27FC236}">
                <a16:creationId xmlns:a16="http://schemas.microsoft.com/office/drawing/2014/main" id="{3FA81353-F86F-445F-B50D-4BAE310A93D2}"/>
              </a:ext>
            </a:extLst>
          </p:cNvPr>
          <p:cNvCxnSpPr>
            <a:cxnSpLocks/>
            <a:stCxn id="11" idx="3"/>
            <a:endCxn id="30" idx="1"/>
          </p:cNvCxnSpPr>
          <p:nvPr/>
        </p:nvCxnSpPr>
        <p:spPr>
          <a:xfrm>
            <a:off x="3386280" y="2571750"/>
            <a:ext cx="40506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Cylinder 15">
            <a:extLst>
              <a:ext uri="{FF2B5EF4-FFF2-40B4-BE49-F238E27FC236}">
                <a16:creationId xmlns:a16="http://schemas.microsoft.com/office/drawing/2014/main" id="{7395DB00-223C-41F9-80CA-827492739C89}"/>
              </a:ext>
            </a:extLst>
          </p:cNvPr>
          <p:cNvSpPr/>
          <p:nvPr/>
        </p:nvSpPr>
        <p:spPr>
          <a:xfrm>
            <a:off x="5126481" y="2159653"/>
            <a:ext cx="981358" cy="824194"/>
          </a:xfrm>
          <a:prstGeom prst="can">
            <a:avLst>
              <a:gd name="adj" fmla="val 25000"/>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Template</a:t>
            </a:r>
          </a:p>
          <a:p>
            <a:pPr algn="ctr"/>
            <a:r>
              <a:rPr lang="en-US"/>
              <a:t>Storage</a:t>
            </a:r>
          </a:p>
        </p:txBody>
      </p:sp>
      <p:sp>
        <p:nvSpPr>
          <p:cNvPr id="30" name="TextBox 29">
            <a:extLst>
              <a:ext uri="{FF2B5EF4-FFF2-40B4-BE49-F238E27FC236}">
                <a16:creationId xmlns:a16="http://schemas.microsoft.com/office/drawing/2014/main" id="{69806042-E6B5-43EE-8360-ABC3273BD252}"/>
              </a:ext>
            </a:extLst>
          </p:cNvPr>
          <p:cNvSpPr txBox="1"/>
          <p:nvPr/>
        </p:nvSpPr>
        <p:spPr>
          <a:xfrm>
            <a:off x="3791349" y="2310140"/>
            <a:ext cx="930063" cy="523220"/>
          </a:xfrm>
          <a:prstGeom prst="rect">
            <a:avLst/>
          </a:prstGeom>
          <a:solidFill>
            <a:schemeClr val="accent5"/>
          </a:solidFill>
        </p:spPr>
        <p:txBody>
          <a:bodyPr wrap="none" rtlCol="0">
            <a:spAutoFit/>
          </a:bodyPr>
          <a:lstStyle/>
          <a:p>
            <a:pPr algn="ctr"/>
            <a:r>
              <a:rPr lang="en-US"/>
              <a:t>Features</a:t>
            </a:r>
          </a:p>
          <a:p>
            <a:pPr algn="ctr"/>
            <a:r>
              <a:rPr lang="en-US"/>
              <a:t>Template</a:t>
            </a:r>
          </a:p>
        </p:txBody>
      </p:sp>
      <p:cxnSp>
        <p:nvCxnSpPr>
          <p:cNvPr id="34" name="Straight Arrow Connector 33">
            <a:extLst>
              <a:ext uri="{FF2B5EF4-FFF2-40B4-BE49-F238E27FC236}">
                <a16:creationId xmlns:a16="http://schemas.microsoft.com/office/drawing/2014/main" id="{88826AFB-BBB4-4C88-A5E2-D884DA42A676}"/>
              </a:ext>
            </a:extLst>
          </p:cNvPr>
          <p:cNvCxnSpPr>
            <a:cxnSpLocks/>
            <a:stCxn id="30" idx="3"/>
            <a:endCxn id="16" idx="2"/>
          </p:cNvCxnSpPr>
          <p:nvPr/>
        </p:nvCxnSpPr>
        <p:spPr>
          <a:xfrm>
            <a:off x="4721412" y="2571750"/>
            <a:ext cx="40506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A782A881-46F4-4E18-8B21-B97F76F268A5}"/>
              </a:ext>
            </a:extLst>
          </p:cNvPr>
          <p:cNvGrpSpPr/>
          <p:nvPr/>
        </p:nvGrpSpPr>
        <p:grpSpPr>
          <a:xfrm>
            <a:off x="1999187" y="3347813"/>
            <a:ext cx="3761292" cy="523220"/>
            <a:chOff x="4582620" y="3788420"/>
            <a:chExt cx="3761292" cy="523220"/>
          </a:xfrm>
        </p:grpSpPr>
        <p:sp>
          <p:nvSpPr>
            <p:cNvPr id="41" name="TextBox 40">
              <a:extLst>
                <a:ext uri="{FF2B5EF4-FFF2-40B4-BE49-F238E27FC236}">
                  <a16:creationId xmlns:a16="http://schemas.microsoft.com/office/drawing/2014/main" id="{3E851169-12B0-416B-9E29-FF7ECC66D1C0}"/>
                </a:ext>
              </a:extLst>
            </p:cNvPr>
            <p:cNvSpPr txBox="1"/>
            <p:nvPr/>
          </p:nvSpPr>
          <p:spPr>
            <a:xfrm>
              <a:off x="4582620" y="3788420"/>
              <a:ext cx="1039067" cy="523220"/>
            </a:xfrm>
            <a:prstGeom prst="rect">
              <a:avLst/>
            </a:prstGeom>
            <a:solidFill>
              <a:schemeClr val="accent5"/>
            </a:solidFill>
          </p:spPr>
          <p:txBody>
            <a:bodyPr wrap="none" rtlCol="0">
              <a:spAutoFit/>
            </a:bodyPr>
            <a:lstStyle/>
            <a:p>
              <a:pPr algn="ctr"/>
              <a:r>
                <a:rPr lang="en-US"/>
                <a:t>Input </a:t>
              </a:r>
            </a:p>
            <a:p>
              <a:pPr algn="ctr"/>
              <a:r>
                <a:rPr lang="en-US"/>
                <a:t>Fingerprint</a:t>
              </a:r>
            </a:p>
          </p:txBody>
        </p:sp>
        <p:cxnSp>
          <p:nvCxnSpPr>
            <p:cNvPr id="42" name="Straight Arrow Connector 41">
              <a:extLst>
                <a:ext uri="{FF2B5EF4-FFF2-40B4-BE49-F238E27FC236}">
                  <a16:creationId xmlns:a16="http://schemas.microsoft.com/office/drawing/2014/main" id="{6D9DAD21-D916-40E6-906C-2789CDCC6F3F}"/>
                </a:ext>
              </a:extLst>
            </p:cNvPr>
            <p:cNvCxnSpPr>
              <a:cxnSpLocks/>
              <a:stCxn id="41" idx="3"/>
              <a:endCxn id="43" idx="1"/>
            </p:cNvCxnSpPr>
            <p:nvPr/>
          </p:nvCxnSpPr>
          <p:spPr>
            <a:xfrm>
              <a:off x="5621687" y="4050030"/>
              <a:ext cx="40573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D446262-76E9-4199-9CE0-5C9F6E77B2A9}"/>
                </a:ext>
              </a:extLst>
            </p:cNvPr>
            <p:cNvSpPr txBox="1"/>
            <p:nvPr/>
          </p:nvSpPr>
          <p:spPr>
            <a:xfrm>
              <a:off x="6027421" y="3788420"/>
              <a:ext cx="981359" cy="523220"/>
            </a:xfrm>
            <a:prstGeom prst="rect">
              <a:avLst/>
            </a:prstGeom>
            <a:solidFill>
              <a:schemeClr val="accent5"/>
            </a:solidFill>
          </p:spPr>
          <p:txBody>
            <a:bodyPr wrap="none" rtlCol="0">
              <a:spAutoFit/>
            </a:bodyPr>
            <a:lstStyle/>
            <a:p>
              <a:pPr algn="ctr"/>
              <a:r>
                <a:rPr lang="en-US"/>
                <a:t>Features</a:t>
              </a:r>
            </a:p>
            <a:p>
              <a:pPr algn="ctr"/>
              <a:r>
                <a:rPr lang="en-US"/>
                <a:t>Extraction</a:t>
              </a:r>
            </a:p>
          </p:txBody>
        </p:sp>
        <p:cxnSp>
          <p:nvCxnSpPr>
            <p:cNvPr id="44" name="Straight Arrow Connector 43">
              <a:extLst>
                <a:ext uri="{FF2B5EF4-FFF2-40B4-BE49-F238E27FC236}">
                  <a16:creationId xmlns:a16="http://schemas.microsoft.com/office/drawing/2014/main" id="{D7E63582-3B9D-419A-91D2-8BA4ED6758EA}"/>
                </a:ext>
              </a:extLst>
            </p:cNvPr>
            <p:cNvCxnSpPr>
              <a:cxnSpLocks/>
              <a:stCxn id="43" idx="3"/>
              <a:endCxn id="45" idx="1"/>
            </p:cNvCxnSpPr>
            <p:nvPr/>
          </p:nvCxnSpPr>
          <p:spPr>
            <a:xfrm>
              <a:off x="7008780" y="4050030"/>
              <a:ext cx="40506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856835A-8553-4B77-B7E1-29C1879C314B}"/>
                </a:ext>
              </a:extLst>
            </p:cNvPr>
            <p:cNvSpPr txBox="1"/>
            <p:nvPr/>
          </p:nvSpPr>
          <p:spPr>
            <a:xfrm>
              <a:off x="7413849" y="3788420"/>
              <a:ext cx="930063" cy="523220"/>
            </a:xfrm>
            <a:prstGeom prst="rect">
              <a:avLst/>
            </a:prstGeom>
            <a:solidFill>
              <a:schemeClr val="accent5"/>
            </a:solidFill>
          </p:spPr>
          <p:txBody>
            <a:bodyPr wrap="none" rtlCol="0">
              <a:spAutoFit/>
            </a:bodyPr>
            <a:lstStyle/>
            <a:p>
              <a:pPr algn="ctr"/>
              <a:r>
                <a:rPr lang="en-US"/>
                <a:t>Input</a:t>
              </a:r>
            </a:p>
            <a:p>
              <a:pPr algn="ctr"/>
              <a:r>
                <a:rPr lang="en-US"/>
                <a:t>Template</a:t>
              </a:r>
            </a:p>
          </p:txBody>
        </p:sp>
      </p:grpSp>
      <p:cxnSp>
        <p:nvCxnSpPr>
          <p:cNvPr id="49" name="Straight Arrow Connector 48">
            <a:extLst>
              <a:ext uri="{FF2B5EF4-FFF2-40B4-BE49-F238E27FC236}">
                <a16:creationId xmlns:a16="http://schemas.microsoft.com/office/drawing/2014/main" id="{4AD2F2B1-BE0A-4170-AB39-D68E539076A5}"/>
              </a:ext>
            </a:extLst>
          </p:cNvPr>
          <p:cNvCxnSpPr>
            <a:cxnSpLocks/>
            <a:stCxn id="16" idx="4"/>
            <a:endCxn id="51" idx="1"/>
          </p:cNvCxnSpPr>
          <p:nvPr/>
        </p:nvCxnSpPr>
        <p:spPr>
          <a:xfrm>
            <a:off x="6107839" y="2571750"/>
            <a:ext cx="457642" cy="1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F1BCC06-3B5C-4010-A1C4-86C74DBE2170}"/>
              </a:ext>
            </a:extLst>
          </p:cNvPr>
          <p:cNvSpPr txBox="1"/>
          <p:nvPr/>
        </p:nvSpPr>
        <p:spPr>
          <a:xfrm>
            <a:off x="6565481" y="2311345"/>
            <a:ext cx="930063" cy="523220"/>
          </a:xfrm>
          <a:prstGeom prst="rect">
            <a:avLst/>
          </a:prstGeom>
          <a:solidFill>
            <a:schemeClr val="accent5"/>
          </a:solidFill>
        </p:spPr>
        <p:txBody>
          <a:bodyPr wrap="none" rtlCol="0">
            <a:spAutoFit/>
          </a:bodyPr>
          <a:lstStyle/>
          <a:p>
            <a:pPr algn="ctr"/>
            <a:r>
              <a:rPr lang="en-US"/>
              <a:t>Features</a:t>
            </a:r>
          </a:p>
          <a:p>
            <a:pPr algn="ctr"/>
            <a:r>
              <a:rPr lang="en-US"/>
              <a:t>Template</a:t>
            </a:r>
          </a:p>
        </p:txBody>
      </p:sp>
      <p:sp>
        <p:nvSpPr>
          <p:cNvPr id="56" name="TextBox 55">
            <a:extLst>
              <a:ext uri="{FF2B5EF4-FFF2-40B4-BE49-F238E27FC236}">
                <a16:creationId xmlns:a16="http://schemas.microsoft.com/office/drawing/2014/main" id="{06482C2A-B901-4030-BEBA-41D77BF9D38C}"/>
              </a:ext>
            </a:extLst>
          </p:cNvPr>
          <p:cNvSpPr txBox="1"/>
          <p:nvPr/>
        </p:nvSpPr>
        <p:spPr>
          <a:xfrm>
            <a:off x="6455675" y="3455534"/>
            <a:ext cx="1149674" cy="307777"/>
          </a:xfrm>
          <a:prstGeom prst="rect">
            <a:avLst/>
          </a:prstGeom>
          <a:solidFill>
            <a:schemeClr val="accent3"/>
          </a:solidFill>
        </p:spPr>
        <p:txBody>
          <a:bodyPr wrap="none" rtlCol="0">
            <a:spAutoFit/>
          </a:bodyPr>
          <a:lstStyle/>
          <a:p>
            <a:pPr algn="ctr"/>
            <a:r>
              <a:rPr lang="en-US"/>
              <a:t>Comparison</a:t>
            </a:r>
          </a:p>
        </p:txBody>
      </p:sp>
      <p:cxnSp>
        <p:nvCxnSpPr>
          <p:cNvPr id="58" name="Straight Arrow Connector 57">
            <a:extLst>
              <a:ext uri="{FF2B5EF4-FFF2-40B4-BE49-F238E27FC236}">
                <a16:creationId xmlns:a16="http://schemas.microsoft.com/office/drawing/2014/main" id="{C7B2C26E-17ED-4EFE-9D8C-2349414D6630}"/>
              </a:ext>
            </a:extLst>
          </p:cNvPr>
          <p:cNvCxnSpPr>
            <a:cxnSpLocks/>
            <a:stCxn id="51" idx="2"/>
            <a:endCxn id="56" idx="0"/>
          </p:cNvCxnSpPr>
          <p:nvPr/>
        </p:nvCxnSpPr>
        <p:spPr>
          <a:xfrm flipH="1">
            <a:off x="7030512" y="2834565"/>
            <a:ext cx="1" cy="620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1E52E14-CDC2-400F-BC45-7768656B2CA6}"/>
              </a:ext>
            </a:extLst>
          </p:cNvPr>
          <p:cNvCxnSpPr>
            <a:cxnSpLocks/>
            <a:stCxn id="45" idx="3"/>
            <a:endCxn id="56" idx="1"/>
          </p:cNvCxnSpPr>
          <p:nvPr/>
        </p:nvCxnSpPr>
        <p:spPr>
          <a:xfrm>
            <a:off x="5760479" y="3609423"/>
            <a:ext cx="6951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E670845-1055-46B5-BF36-4BE4BDF4E8C4}"/>
              </a:ext>
            </a:extLst>
          </p:cNvPr>
          <p:cNvCxnSpPr>
            <a:cxnSpLocks/>
            <a:stCxn id="56" idx="2"/>
            <a:endCxn id="66" idx="0"/>
          </p:cNvCxnSpPr>
          <p:nvPr/>
        </p:nvCxnSpPr>
        <p:spPr>
          <a:xfrm>
            <a:off x="7030512" y="3763311"/>
            <a:ext cx="1" cy="328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823E758-3475-49F0-B7AD-C5F5DD193FAC}"/>
              </a:ext>
            </a:extLst>
          </p:cNvPr>
          <p:cNvSpPr txBox="1"/>
          <p:nvPr/>
        </p:nvSpPr>
        <p:spPr>
          <a:xfrm>
            <a:off x="6232057" y="4092228"/>
            <a:ext cx="1596912" cy="307777"/>
          </a:xfrm>
          <a:prstGeom prst="rect">
            <a:avLst/>
          </a:prstGeom>
          <a:solidFill>
            <a:schemeClr val="accent1"/>
          </a:solidFill>
        </p:spPr>
        <p:txBody>
          <a:bodyPr wrap="none" rtlCol="0">
            <a:spAutoFit/>
          </a:bodyPr>
          <a:lstStyle/>
          <a:p>
            <a:pPr algn="ctr"/>
            <a:r>
              <a:rPr lang="en-US"/>
              <a:t>Match/Non-match</a:t>
            </a:r>
          </a:p>
        </p:txBody>
      </p:sp>
    </p:spTree>
    <p:extLst>
      <p:ext uri="{BB962C8B-B14F-4D97-AF65-F5344CB8AC3E}">
        <p14:creationId xmlns:p14="http://schemas.microsoft.com/office/powerpoint/2010/main" val="3488176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2" name="Google Shape;1088;p38">
            <a:extLst>
              <a:ext uri="{FF2B5EF4-FFF2-40B4-BE49-F238E27FC236}">
                <a16:creationId xmlns:a16="http://schemas.microsoft.com/office/drawing/2014/main" id="{BF6CC964-8B98-4073-A0AE-57F2CC1A1789}"/>
              </a:ext>
            </a:extLst>
          </p:cNvPr>
          <p:cNvSpPr txBox="1">
            <a:spLocks noGrp="1"/>
          </p:cNvSpPr>
          <p:nvPr>
            <p:ph type="ctrTitle"/>
          </p:nvPr>
        </p:nvSpPr>
        <p:spPr>
          <a:xfrm>
            <a:off x="618824" y="411675"/>
            <a:ext cx="559147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a:latin typeface="Bahnschrift SemiLight SemiConde" panose="020B0502040204020203" pitchFamily="34" charset="0"/>
              </a:rPr>
              <a:t>PH</a:t>
            </a:r>
            <a:r>
              <a:rPr lang="vi-VN" sz="3200">
                <a:latin typeface="Bahnschrift SemiLight SemiConde" panose="020B0502040204020203" pitchFamily="34" charset="0"/>
              </a:rPr>
              <a:t>Ư</a:t>
            </a:r>
            <a:r>
              <a:rPr lang="en-US" sz="3200">
                <a:latin typeface="Bahnschrift SemiLight SemiConde" panose="020B0502040204020203" pitchFamily="34" charset="0"/>
              </a:rPr>
              <a:t>ƠNG PHÁP THỰC NGHIỆM</a:t>
            </a:r>
            <a:endParaRPr sz="3200">
              <a:latin typeface="Bahnschrift" panose="020B0502040204020203"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2FA7E50-73C4-4F8B-BD3E-36F9210583C7}"/>
                  </a:ext>
                </a:extLst>
              </p:cNvPr>
              <p:cNvSpPr txBox="1"/>
              <p:nvPr/>
            </p:nvSpPr>
            <p:spPr>
              <a:xfrm>
                <a:off x="757972" y="1392485"/>
                <a:ext cx="7991062" cy="3785652"/>
              </a:xfrm>
              <a:prstGeom prst="rect">
                <a:avLst/>
              </a:prstGeom>
              <a:noFill/>
            </p:spPr>
            <p:txBody>
              <a:bodyPr wrap="square" rtlCol="0">
                <a:spAutoFit/>
              </a:bodyPr>
              <a:lstStyle/>
              <a:p>
                <a:pPr algn="just"/>
                <a:r>
                  <a:rPr lang="en-US" sz="2000" err="1">
                    <a:solidFill>
                      <a:schemeClr val="accent5"/>
                    </a:solidFill>
                    <a:latin typeface="Maven Pro" panose="020B0604020202020204" charset="0"/>
                  </a:rPr>
                  <a:t>Bước</a:t>
                </a:r>
                <a:r>
                  <a:rPr lang="en-US" sz="2000">
                    <a:solidFill>
                      <a:schemeClr val="accent5"/>
                    </a:solidFill>
                    <a:latin typeface="Maven Pro" panose="020B0604020202020204" charset="0"/>
                  </a:rPr>
                  <a:t> 1: </a:t>
                </a:r>
                <a:r>
                  <a:rPr lang="en-US" sz="2000" err="1">
                    <a:solidFill>
                      <a:schemeClr val="bg1"/>
                    </a:solidFill>
                    <a:latin typeface="Maven Pro" panose="020B0604020202020204" charset="0"/>
                  </a:rPr>
                  <a:t>Rút</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trích</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đặc</a:t>
                </a:r>
                <a:r>
                  <a:rPr lang="en-US" sz="2000">
                    <a:solidFill>
                      <a:schemeClr val="bg1"/>
                    </a:solidFill>
                    <a:latin typeface="Maven Pro" panose="020B0604020202020204" charset="0"/>
                  </a:rPr>
                  <a:t> tr</a:t>
                </a:r>
                <a:r>
                  <a:rPr lang="vi-VN" sz="2000">
                    <a:solidFill>
                      <a:schemeClr val="bg1"/>
                    </a:solidFill>
                    <a:latin typeface="Maven Pro" panose="020B0604020202020204" charset="0"/>
                  </a:rPr>
                  <a:t>ư</a:t>
                </a:r>
                <a:r>
                  <a:rPr lang="en-US" sz="2000">
                    <a:solidFill>
                      <a:schemeClr val="bg1"/>
                    </a:solidFill>
                    <a:latin typeface="Maven Pro" panose="020B0604020202020204" charset="0"/>
                  </a:rPr>
                  <a:t>ng </a:t>
                </a:r>
                <a:r>
                  <a:rPr lang="en-US" sz="2000" err="1">
                    <a:solidFill>
                      <a:schemeClr val="bg1"/>
                    </a:solidFill>
                    <a:latin typeface="Maven Pro" panose="020B0604020202020204" charset="0"/>
                  </a:rPr>
                  <a:t>vân</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tay</a:t>
                </a:r>
                <a:r>
                  <a:rPr lang="en-US" sz="2000">
                    <a:solidFill>
                      <a:schemeClr val="bg1"/>
                    </a:solidFill>
                    <a:latin typeface="Maven Pro" panose="020B0604020202020204" charset="0"/>
                  </a:rPr>
                  <a:t> (Minutiae)</a:t>
                </a:r>
                <a:endPar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endParaRPr>
              </a:p>
              <a:p>
                <a:pPr marL="342900" indent="-342900" algn="just">
                  <a:lnSpc>
                    <a:spcPct val="150000"/>
                  </a:lnSpc>
                  <a:buClr>
                    <a:schemeClr val="bg1"/>
                  </a:buClr>
                  <a:buFont typeface="Wingdings" panose="05000000000000000000" pitchFamily="2" charset="2"/>
                  <a:buChar char="§"/>
                </a:pP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Rút</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trích</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đặc</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tr</a:t>
                </a:r>
                <a:r>
                  <a:rPr lang="vi-VN" sz="2000">
                    <a:solidFill>
                      <a:schemeClr val="bg1"/>
                    </a:solidFill>
                    <a:effectLst/>
                    <a:latin typeface="Maven Pro" panose="020B0604020202020204" charset="0"/>
                    <a:ea typeface="DengXian" panose="02010600030101010101" pitchFamily="2" charset="-122"/>
                    <a:cs typeface="Times New Roman" panose="02020603050405020304" pitchFamily="18" charset="0"/>
                  </a:rPr>
                  <a:t>ư</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ng </a:t>
                </a: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theo</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ph</a:t>
                </a:r>
                <a:r>
                  <a:rPr lang="vi-VN" sz="2000">
                    <a:solidFill>
                      <a:schemeClr val="bg1"/>
                    </a:solidFill>
                    <a:effectLst/>
                    <a:latin typeface="Maven Pro" panose="020B0604020202020204" charset="0"/>
                    <a:ea typeface="DengXian" panose="02010600030101010101" pitchFamily="2" charset="-122"/>
                    <a:cs typeface="Times New Roman" panose="02020603050405020304" pitchFamily="18" charset="0"/>
                  </a:rPr>
                  <a:t>ư</a:t>
                </a: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ơng</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pháp</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truyền</a:t>
                </a:r>
                <a:r>
                  <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effectLst/>
                    <a:latin typeface="Maven Pro" panose="020B0604020202020204" charset="0"/>
                    <a:ea typeface="DengXian" panose="02010600030101010101" pitchFamily="2" charset="-122"/>
                    <a:cs typeface="Times New Roman" panose="02020603050405020304" pitchFamily="18" charset="0"/>
                  </a:rPr>
                  <a:t>thống</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đ</a:t>
                </a:r>
                <a:r>
                  <a:rPr lang="vi-VN" sz="2000">
                    <a:solidFill>
                      <a:schemeClr val="bg1"/>
                    </a:solidFill>
                    <a:latin typeface="Maven Pro" panose="020B0604020202020204" charset="0"/>
                    <a:ea typeface="DengXian" panose="02010600030101010101" pitchFamily="2" charset="-122"/>
                    <a:cs typeface="Times New Roman" panose="02020603050405020304" pitchFamily="18" charset="0"/>
                  </a:rPr>
                  <a:t>ư</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ợc</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nêu</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ở </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hlinkClick r:id="rId3" action="ppaction://hlinksldjump"/>
                  </a:rPr>
                  <a:t>[slide 13]</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p>
              <a:p>
                <a:pPr marL="342900" indent="-342900" algn="just">
                  <a:lnSpc>
                    <a:spcPct val="150000"/>
                  </a:lnSpc>
                  <a:buClr>
                    <a:schemeClr val="bg1"/>
                  </a:buClr>
                  <a:buFont typeface="Wingdings" panose="05000000000000000000" pitchFamily="2" charset="2"/>
                  <a:buChar char="§"/>
                </a:pP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Các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điểm</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đặc</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tr</a:t>
                </a:r>
                <a:r>
                  <a:rPr lang="vi-VN" sz="2000">
                    <a:solidFill>
                      <a:schemeClr val="bg1"/>
                    </a:solidFill>
                    <a:latin typeface="Maven Pro" panose="020B0604020202020204" charset="0"/>
                    <a:ea typeface="DengXian" panose="02010600030101010101" pitchFamily="2" charset="-122"/>
                    <a:cs typeface="Times New Roman" panose="02020603050405020304" pitchFamily="18" charset="0"/>
                  </a:rPr>
                  <a:t>ư</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ng đ</a:t>
                </a:r>
                <a:r>
                  <a:rPr lang="vi-VN" sz="2000">
                    <a:solidFill>
                      <a:schemeClr val="bg1"/>
                    </a:solidFill>
                    <a:latin typeface="Maven Pro" panose="020B0604020202020204" charset="0"/>
                    <a:ea typeface="DengXian" panose="02010600030101010101" pitchFamily="2" charset="-122"/>
                    <a:cs typeface="Times New Roman" panose="02020603050405020304" pitchFamily="18" charset="0"/>
                  </a:rPr>
                  <a:t>ư</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ợc</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biểu</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diễn</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bởi</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một</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vector </a:t>
                </a:r>
                <a14:m>
                  <m:oMath xmlns:m="http://schemas.openxmlformats.org/officeDocument/2006/math">
                    <m:sSub>
                      <m:sSubPr>
                        <m:ctrlPr>
                          <a:rPr lang="en-US" sz="2000" i="1" smtClean="0">
                            <a:solidFill>
                              <a:schemeClr val="bg1"/>
                            </a:solidFill>
                            <a:latin typeface="Cambria Math" panose="02040503050406030204" pitchFamily="18" charset="0"/>
                            <a:ea typeface="DengXian" panose="02010600030101010101" pitchFamily="2" charset="-122"/>
                            <a:cs typeface="Times New Roman" panose="02020603050405020304" pitchFamily="18" charset="0"/>
                          </a:rPr>
                        </m:ctrlPr>
                      </m:sSubPr>
                      <m:e>
                        <m:r>
                          <a:rPr lang="en-US" sz="2000" b="0" i="1" smtClean="0">
                            <a:solidFill>
                              <a:schemeClr val="bg1"/>
                            </a:solidFill>
                            <a:latin typeface="Cambria Math" panose="02040503050406030204" pitchFamily="18" charset="0"/>
                            <a:ea typeface="DengXian" panose="02010600030101010101" pitchFamily="2" charset="-122"/>
                            <a:cs typeface="Times New Roman" panose="02020603050405020304" pitchFamily="18" charset="0"/>
                          </a:rPr>
                          <m:t>𝐹</m:t>
                        </m:r>
                      </m:e>
                      <m:sub>
                        <m:r>
                          <a:rPr lang="en-US" sz="2000" b="0" i="1" smtClean="0">
                            <a:solidFill>
                              <a:schemeClr val="bg1"/>
                            </a:solidFill>
                            <a:latin typeface="Cambria Math" panose="02040503050406030204" pitchFamily="18" charset="0"/>
                            <a:ea typeface="DengXian" panose="02010600030101010101" pitchFamily="2" charset="-122"/>
                            <a:cs typeface="Times New Roman" panose="02020603050405020304" pitchFamily="18" charset="0"/>
                          </a:rPr>
                          <m:t>𝑘</m:t>
                        </m:r>
                      </m:sub>
                    </m:sSub>
                    <m:r>
                      <a:rPr lang="en-US" sz="2000" b="0" i="0" smtClean="0">
                        <a:solidFill>
                          <a:schemeClr val="bg1"/>
                        </a:solidFill>
                        <a:latin typeface="Cambria Math" panose="02040503050406030204" pitchFamily="18" charset="0"/>
                        <a:ea typeface="DengXian" panose="02010600030101010101" pitchFamily="2" charset="-122"/>
                        <a:cs typeface="Times New Roman" panose="02020603050405020304" pitchFamily="18" charset="0"/>
                      </a:rPr>
                      <m:t> </m:t>
                    </m:r>
                  </m:oMath>
                </a14:m>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bao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gồm</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vị</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trí</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h</a:t>
                </a:r>
                <a:r>
                  <a:rPr lang="vi-VN" sz="2000">
                    <a:solidFill>
                      <a:schemeClr val="bg1"/>
                    </a:solidFill>
                    <a:latin typeface="Maven Pro" panose="020B0604020202020204" charset="0"/>
                    <a:ea typeface="DengXian" panose="02010600030101010101" pitchFamily="2" charset="-122"/>
                    <a:cs typeface="Times New Roman" panose="02020603050405020304" pitchFamily="18" charset="0"/>
                  </a:rPr>
                  <a:t>ư</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ớng</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và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loại</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điểm</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(Termination </a:t>
                </a:r>
                <a:r>
                  <a:rPr lang="en-US" sz="2000" err="1">
                    <a:solidFill>
                      <a:schemeClr val="bg1"/>
                    </a:solidFill>
                    <a:latin typeface="Maven Pro" panose="020B0604020202020204" charset="0"/>
                    <a:ea typeface="DengXian" panose="02010600030101010101" pitchFamily="2" charset="-122"/>
                    <a:cs typeface="Times New Roman" panose="02020603050405020304" pitchFamily="18" charset="0"/>
                  </a:rPr>
                  <a:t>hoặc</a:t>
                </a: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Bifurcation).</a:t>
                </a:r>
              </a:p>
              <a:p>
                <a:pPr algn="just">
                  <a:lnSpc>
                    <a:spcPct val="150000"/>
                  </a:lnSpc>
                  <a:buClr>
                    <a:schemeClr val="bg1"/>
                  </a:buClr>
                </a:pPr>
                <a:r>
                  <a:rPr lang="en-US" sz="2000">
                    <a:solidFill>
                      <a:schemeClr val="bg1"/>
                    </a:solidFill>
                    <a:latin typeface="Maven Pro" panose="020B0604020202020204" charset="0"/>
                    <a:ea typeface="DengXian" panose="02010600030101010101" pitchFamily="2" charset="-122"/>
                    <a:cs typeface="Times New Roman" panose="02020603050405020304" pitchFamily="18" charset="0"/>
                  </a:rPr>
                  <a:t>	</a:t>
                </a:r>
              </a:p>
              <a:p>
                <a:pPr marL="342900" indent="-342900" algn="just">
                  <a:lnSpc>
                    <a:spcPct val="150000"/>
                  </a:lnSpc>
                  <a:buClr>
                    <a:schemeClr val="bg1"/>
                  </a:buClr>
                  <a:buFont typeface="Wingdings" panose="05000000000000000000" pitchFamily="2" charset="2"/>
                  <a:buChar char="§"/>
                </a:pPr>
                <a:endPar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endParaRPr>
              </a:p>
              <a:p>
                <a:pPr marL="342900" indent="-342900" algn="just">
                  <a:buClr>
                    <a:schemeClr val="bg1"/>
                  </a:buClr>
                  <a:buFont typeface="Wingdings" panose="05000000000000000000" pitchFamily="2" charset="2"/>
                  <a:buChar char="§"/>
                </a:pPr>
                <a:endParaRPr lang="en-US" sz="2000">
                  <a:solidFill>
                    <a:schemeClr val="bg1"/>
                  </a:solidFill>
                  <a:latin typeface="Maven Pro" panose="020B0604020202020204" charset="0"/>
                </a:endParaRPr>
              </a:p>
              <a:p>
                <a:pPr algn="just"/>
                <a:endParaRPr lang="en-US" sz="2000">
                  <a:solidFill>
                    <a:schemeClr val="bg1"/>
                  </a:solidFill>
                  <a:latin typeface="Maven Pro" panose="020B0604020202020204" charset="0"/>
                </a:endParaRPr>
              </a:p>
            </p:txBody>
          </p:sp>
        </mc:Choice>
        <mc:Fallback xmlns="">
          <p:sp>
            <p:nvSpPr>
              <p:cNvPr id="3" name="TextBox 2">
                <a:extLst>
                  <a:ext uri="{FF2B5EF4-FFF2-40B4-BE49-F238E27FC236}">
                    <a16:creationId xmlns:a16="http://schemas.microsoft.com/office/drawing/2014/main" id="{E2FA7E50-73C4-4F8B-BD3E-36F9210583C7}"/>
                  </a:ext>
                </a:extLst>
              </p:cNvPr>
              <p:cNvSpPr txBox="1">
                <a:spLocks noRot="1" noChangeAspect="1" noMove="1" noResize="1" noEditPoints="1" noAdjustHandles="1" noChangeArrowheads="1" noChangeShapeType="1" noTextEdit="1"/>
              </p:cNvSpPr>
              <p:nvPr/>
            </p:nvSpPr>
            <p:spPr>
              <a:xfrm>
                <a:off x="757972" y="1392485"/>
                <a:ext cx="7991062" cy="3785652"/>
              </a:xfrm>
              <a:prstGeom prst="rect">
                <a:avLst/>
              </a:prstGeom>
              <a:blipFill>
                <a:blip r:embed="rId4"/>
                <a:stretch>
                  <a:fillRect l="-763" t="-805" r="-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8F90677-2379-42DC-8049-B282A32A3C00}"/>
                  </a:ext>
                </a:extLst>
              </p:cNvPr>
              <p:cNvSpPr txBox="1"/>
              <p:nvPr/>
            </p:nvSpPr>
            <p:spPr>
              <a:xfrm>
                <a:off x="1967499" y="3688080"/>
                <a:ext cx="1447063" cy="1126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𝐹</m:t>
                          </m:r>
                        </m:e>
                        <m:sub>
                          <m:r>
                            <a:rPr lang="en-US" sz="1800" b="0" i="1" smtClean="0">
                              <a:solidFill>
                                <a:schemeClr val="bg1"/>
                              </a:solidFill>
                              <a:latin typeface="Cambria Math" panose="02040503050406030204" pitchFamily="18" charset="0"/>
                            </a:rPr>
                            <m:t>𝑘</m:t>
                          </m:r>
                        </m:sub>
                      </m:sSub>
                      <m:r>
                        <a:rPr lang="en-US" sz="1800" b="0" i="1" smtClean="0">
                          <a:solidFill>
                            <a:schemeClr val="bg1"/>
                          </a:solidFill>
                          <a:latin typeface="Cambria Math" panose="02040503050406030204" pitchFamily="18" charset="0"/>
                        </a:rPr>
                        <m:t>= </m:t>
                      </m:r>
                      <m:d>
                        <m:dPr>
                          <m:ctrlPr>
                            <a:rPr lang="en-US" sz="1800" b="0" i="1" smtClean="0">
                              <a:solidFill>
                                <a:schemeClr val="bg1"/>
                              </a:solidFill>
                              <a:latin typeface="Cambria Math" panose="02040503050406030204" pitchFamily="18" charset="0"/>
                            </a:rPr>
                          </m:ctrlPr>
                        </m:dPr>
                        <m:e>
                          <m:m>
                            <m:mPr>
                              <m:mcs>
                                <m:mc>
                                  <m:mcPr>
                                    <m:count m:val="1"/>
                                    <m:mcJc m:val="center"/>
                                  </m:mcPr>
                                </m:mc>
                              </m:mcs>
                              <m:ctrlPr>
                                <a:rPr lang="en-US" sz="1800" b="0" i="1" smtClean="0">
                                  <a:solidFill>
                                    <a:schemeClr val="bg1"/>
                                  </a:solidFill>
                                  <a:latin typeface="Cambria Math" panose="02040503050406030204" pitchFamily="18" charset="0"/>
                                </a:rPr>
                              </m:ctrlPr>
                            </m:mPr>
                            <m:mr>
                              <m:e>
                                <m:m>
                                  <m:mPr>
                                    <m:mcs>
                                      <m:mc>
                                        <m:mcPr>
                                          <m:count m:val="1"/>
                                          <m:mcJc m:val="center"/>
                                        </m:mcPr>
                                      </m:mc>
                                    </m:mcs>
                                    <m:ctrlPr>
                                      <a:rPr lang="en-US" sz="1800" b="0" i="1" smtClean="0">
                                        <a:solidFill>
                                          <a:schemeClr val="bg1"/>
                                        </a:solidFill>
                                        <a:latin typeface="Cambria Math" panose="02040503050406030204" pitchFamily="18" charset="0"/>
                                      </a:rPr>
                                    </m:ctrlPr>
                                  </m:mPr>
                                  <m:m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mr>
                                  <m:m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𝑦</m:t>
                                          </m:r>
                                        </m:e>
                                        <m:sub>
                                          <m:r>
                                            <a:rPr lang="en-US" sz="1800" b="0" i="1" smtClean="0">
                                              <a:solidFill>
                                                <a:schemeClr val="bg1"/>
                                              </a:solidFill>
                                              <a:latin typeface="Cambria Math" panose="02040503050406030204" pitchFamily="18" charset="0"/>
                                            </a:rPr>
                                            <m:t>𝑘</m:t>
                                          </m:r>
                                        </m:sub>
                                      </m:sSub>
                                    </m:e>
                                  </m:mr>
                                </m:m>
                              </m:e>
                            </m:mr>
                            <m:mr>
                              <m:e>
                                <m:m>
                                  <m:mPr>
                                    <m:mcs>
                                      <m:mc>
                                        <m:mcPr>
                                          <m:count m:val="1"/>
                                          <m:mcJc m:val="center"/>
                                        </m:mcPr>
                                      </m:mc>
                                    </m:mcs>
                                    <m:ctrlPr>
                                      <a:rPr lang="en-US" sz="1800" b="0" i="1" smtClean="0">
                                        <a:solidFill>
                                          <a:schemeClr val="bg1"/>
                                        </a:solidFill>
                                        <a:latin typeface="Cambria Math" panose="02040503050406030204" pitchFamily="18" charset="0"/>
                                      </a:rPr>
                                    </m:ctrlPr>
                                  </m:mPr>
                                  <m:m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ea typeface="Cambria Math" panose="02040503050406030204" pitchFamily="18" charset="0"/>
                                            </a:rPr>
                                            <m:t>𝜑</m:t>
                                          </m:r>
                                        </m:e>
                                        <m:sub>
                                          <m:r>
                                            <a:rPr lang="en-US" sz="1800" b="0" i="1" smtClean="0">
                                              <a:solidFill>
                                                <a:schemeClr val="bg1"/>
                                              </a:solidFill>
                                              <a:latin typeface="Cambria Math" panose="02040503050406030204" pitchFamily="18" charset="0"/>
                                            </a:rPr>
                                            <m:t>𝑘</m:t>
                                          </m:r>
                                        </m:sub>
                                      </m:sSub>
                                    </m:e>
                                  </m:mr>
                                  <m:m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𝑡</m:t>
                                          </m:r>
                                        </m:e>
                                        <m:sub>
                                          <m:r>
                                            <a:rPr lang="en-US" sz="1800" b="0" i="1" smtClean="0">
                                              <a:solidFill>
                                                <a:schemeClr val="bg1"/>
                                              </a:solidFill>
                                              <a:latin typeface="Cambria Math" panose="02040503050406030204" pitchFamily="18" charset="0"/>
                                            </a:rPr>
                                            <m:t>𝑘</m:t>
                                          </m:r>
                                        </m:sub>
                                      </m:sSub>
                                    </m:e>
                                  </m:mr>
                                </m:m>
                              </m:e>
                            </m:mr>
                          </m:m>
                        </m:e>
                      </m:d>
                    </m:oMath>
                  </m:oMathPara>
                </a14:m>
                <a:endParaRPr lang="en-US">
                  <a:solidFill>
                    <a:schemeClr val="bg1"/>
                  </a:solidFill>
                </a:endParaRPr>
              </a:p>
            </p:txBody>
          </p:sp>
        </mc:Choice>
        <mc:Fallback xmlns="">
          <p:sp>
            <p:nvSpPr>
              <p:cNvPr id="4" name="TextBox 3">
                <a:extLst>
                  <a:ext uri="{FF2B5EF4-FFF2-40B4-BE49-F238E27FC236}">
                    <a16:creationId xmlns:a16="http://schemas.microsoft.com/office/drawing/2014/main" id="{F8F90677-2379-42DC-8049-B282A32A3C00}"/>
                  </a:ext>
                </a:extLst>
              </p:cNvPr>
              <p:cNvSpPr txBox="1">
                <a:spLocks noRot="1" noChangeAspect="1" noMove="1" noResize="1" noEditPoints="1" noAdjustHandles="1" noChangeArrowheads="1" noChangeShapeType="1" noTextEdit="1"/>
              </p:cNvSpPr>
              <p:nvPr/>
            </p:nvSpPr>
            <p:spPr>
              <a:xfrm>
                <a:off x="1967499" y="3688080"/>
                <a:ext cx="1447063" cy="112697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5508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2" name="Google Shape;1088;p38">
            <a:extLst>
              <a:ext uri="{FF2B5EF4-FFF2-40B4-BE49-F238E27FC236}">
                <a16:creationId xmlns:a16="http://schemas.microsoft.com/office/drawing/2014/main" id="{BF6CC964-8B98-4073-A0AE-57F2CC1A1789}"/>
              </a:ext>
            </a:extLst>
          </p:cNvPr>
          <p:cNvSpPr txBox="1">
            <a:spLocks noGrp="1"/>
          </p:cNvSpPr>
          <p:nvPr>
            <p:ph type="ctrTitle"/>
          </p:nvPr>
        </p:nvSpPr>
        <p:spPr>
          <a:xfrm>
            <a:off x="618824" y="411675"/>
            <a:ext cx="559147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a:latin typeface="Bahnschrift SemiLight SemiConde" panose="020B0502040204020203" pitchFamily="34" charset="0"/>
              </a:rPr>
              <a:t>PH</a:t>
            </a:r>
            <a:r>
              <a:rPr lang="vi-VN" sz="3200">
                <a:latin typeface="Bahnschrift SemiLight SemiConde" panose="020B0502040204020203" pitchFamily="34" charset="0"/>
              </a:rPr>
              <a:t>Ư</a:t>
            </a:r>
            <a:r>
              <a:rPr lang="en-US" sz="3200">
                <a:latin typeface="Bahnschrift SemiLight SemiConde" panose="020B0502040204020203" pitchFamily="34" charset="0"/>
              </a:rPr>
              <a:t>ƠNG PHÁP THỰC NGHIỆM</a:t>
            </a:r>
            <a:endParaRPr sz="3200">
              <a:latin typeface="Bahnschrift" panose="020B0502040204020203" pitchFamily="34" charset="0"/>
            </a:endParaRPr>
          </a:p>
        </p:txBody>
      </p:sp>
      <p:sp>
        <p:nvSpPr>
          <p:cNvPr id="3" name="TextBox 2">
            <a:extLst>
              <a:ext uri="{FF2B5EF4-FFF2-40B4-BE49-F238E27FC236}">
                <a16:creationId xmlns:a16="http://schemas.microsoft.com/office/drawing/2014/main" id="{E2FA7E50-73C4-4F8B-BD3E-36F9210583C7}"/>
              </a:ext>
            </a:extLst>
          </p:cNvPr>
          <p:cNvSpPr txBox="1"/>
          <p:nvPr/>
        </p:nvSpPr>
        <p:spPr>
          <a:xfrm>
            <a:off x="757972" y="1392485"/>
            <a:ext cx="4415608" cy="1815882"/>
          </a:xfrm>
          <a:prstGeom prst="rect">
            <a:avLst/>
          </a:prstGeom>
          <a:noFill/>
        </p:spPr>
        <p:txBody>
          <a:bodyPr wrap="square" rtlCol="0">
            <a:spAutoFit/>
          </a:bodyPr>
          <a:lstStyle/>
          <a:p>
            <a:pPr algn="just"/>
            <a:r>
              <a:rPr lang="en-US" sz="2000" err="1">
                <a:solidFill>
                  <a:schemeClr val="accent5"/>
                </a:solidFill>
                <a:latin typeface="Maven Pro" panose="020B0604020202020204" charset="0"/>
              </a:rPr>
              <a:t>Bước</a:t>
            </a:r>
            <a:r>
              <a:rPr lang="en-US" sz="2000">
                <a:solidFill>
                  <a:schemeClr val="accent5"/>
                </a:solidFill>
                <a:latin typeface="Maven Pro" panose="020B0604020202020204" charset="0"/>
              </a:rPr>
              <a:t> 2: </a:t>
            </a:r>
            <a:r>
              <a:rPr lang="en-US" sz="2000" err="1">
                <a:solidFill>
                  <a:schemeClr val="bg1"/>
                </a:solidFill>
                <a:latin typeface="Maven Pro" panose="020B0604020202020204" charset="0"/>
              </a:rPr>
              <a:t>Rút</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trích</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đặc</a:t>
            </a:r>
            <a:r>
              <a:rPr lang="en-US" sz="2000">
                <a:solidFill>
                  <a:schemeClr val="bg1"/>
                </a:solidFill>
                <a:latin typeface="Maven Pro" panose="020B0604020202020204" charset="0"/>
              </a:rPr>
              <a:t> tr</a:t>
            </a:r>
            <a:r>
              <a:rPr lang="vi-VN" sz="2000">
                <a:solidFill>
                  <a:schemeClr val="bg1"/>
                </a:solidFill>
                <a:latin typeface="Maven Pro" panose="020B0604020202020204" charset="0"/>
              </a:rPr>
              <a:t>ư</a:t>
            </a:r>
            <a:r>
              <a:rPr lang="en-US" sz="2000">
                <a:solidFill>
                  <a:schemeClr val="bg1"/>
                </a:solidFill>
                <a:latin typeface="Maven Pro" panose="020B0604020202020204" charset="0"/>
              </a:rPr>
              <a:t>ng </a:t>
            </a:r>
            <a:r>
              <a:rPr lang="en-US" sz="2000" err="1">
                <a:solidFill>
                  <a:schemeClr val="bg1"/>
                </a:solidFill>
                <a:latin typeface="Maven Pro" panose="020B0604020202020204" charset="0"/>
              </a:rPr>
              <a:t>cục</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bộ</a:t>
            </a:r>
            <a:endParaRPr lang="en-US" sz="2000">
              <a:solidFill>
                <a:schemeClr val="bg1"/>
              </a:solidFill>
              <a:latin typeface="Maven Pro" panose="020B0604020202020204" charset="0"/>
            </a:endParaRPr>
          </a:p>
          <a:p>
            <a:pPr algn="just"/>
            <a:endPar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endParaRPr>
          </a:p>
          <a:p>
            <a:pPr marL="342900" indent="-342900" algn="just">
              <a:buClr>
                <a:schemeClr val="bg1"/>
              </a:buClr>
              <a:buFont typeface="Wingdings" panose="05000000000000000000" pitchFamily="2" charset="2"/>
              <a:buChar char="§"/>
            </a:pPr>
            <a:r>
              <a:rPr lang="en-US" sz="1800" err="1">
                <a:solidFill>
                  <a:schemeClr val="bg1"/>
                </a:solidFill>
                <a:latin typeface="Maven Pro" panose="020B0604020202020204" charset="0"/>
              </a:rPr>
              <a:t>Đặc</a:t>
            </a:r>
            <a:r>
              <a:rPr lang="en-US" sz="1800">
                <a:solidFill>
                  <a:schemeClr val="bg1"/>
                </a:solidFill>
                <a:latin typeface="Maven Pro" panose="020B0604020202020204" charset="0"/>
              </a:rPr>
              <a:t> tr</a:t>
            </a:r>
            <a:r>
              <a:rPr lang="vi-VN" sz="1800">
                <a:solidFill>
                  <a:schemeClr val="bg1"/>
                </a:solidFill>
                <a:latin typeface="Maven Pro" panose="020B0604020202020204" charset="0"/>
              </a:rPr>
              <a:t>ư</a:t>
            </a:r>
            <a:r>
              <a:rPr lang="en-US" sz="1800">
                <a:solidFill>
                  <a:schemeClr val="bg1"/>
                </a:solidFill>
                <a:latin typeface="Maven Pro" panose="020B0604020202020204" charset="0"/>
              </a:rPr>
              <a:t>ng </a:t>
            </a:r>
            <a:r>
              <a:rPr lang="en-US" sz="1800" err="1">
                <a:solidFill>
                  <a:schemeClr val="bg1"/>
                </a:solidFill>
                <a:latin typeface="Maven Pro" panose="020B0604020202020204" charset="0"/>
              </a:rPr>
              <a:t>cục</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bộ</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là</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một</a:t>
            </a:r>
            <a:r>
              <a:rPr lang="en-US" sz="1800">
                <a:solidFill>
                  <a:schemeClr val="bg1"/>
                </a:solidFill>
                <a:latin typeface="Maven Pro" panose="020B0604020202020204" charset="0"/>
              </a:rPr>
              <a:t> vector </a:t>
            </a:r>
            <a:r>
              <a:rPr lang="en-US" sz="1800" err="1">
                <a:solidFill>
                  <a:schemeClr val="bg1"/>
                </a:solidFill>
                <a:latin typeface="Maven Pro" panose="020B0604020202020204" charset="0"/>
              </a:rPr>
              <a:t>đặc</a:t>
            </a:r>
            <a:r>
              <a:rPr lang="en-US" sz="1800">
                <a:solidFill>
                  <a:schemeClr val="bg1"/>
                </a:solidFill>
                <a:latin typeface="Maven Pro" panose="020B0604020202020204" charset="0"/>
              </a:rPr>
              <a:t> tr</a:t>
            </a:r>
            <a:r>
              <a:rPr lang="vi-VN" sz="1800">
                <a:solidFill>
                  <a:schemeClr val="bg1"/>
                </a:solidFill>
                <a:latin typeface="Maven Pro" panose="020B0604020202020204" charset="0"/>
              </a:rPr>
              <a:t>ư</a:t>
            </a:r>
            <a:r>
              <a:rPr lang="en-US" sz="1800">
                <a:solidFill>
                  <a:schemeClr val="bg1"/>
                </a:solidFill>
                <a:latin typeface="Maven Pro" panose="020B0604020202020204" charset="0"/>
              </a:rPr>
              <a:t>ng </a:t>
            </a:r>
            <a:r>
              <a:rPr lang="en-US" sz="1800" err="1">
                <a:solidFill>
                  <a:schemeClr val="bg1"/>
                </a:solidFill>
                <a:latin typeface="Maven Pro" panose="020B0604020202020204" charset="0"/>
              </a:rPr>
              <a:t>bất</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biến</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với</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phép</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xoay</a:t>
            </a:r>
            <a:r>
              <a:rPr lang="en-US" sz="1800">
                <a:solidFill>
                  <a:schemeClr val="bg1"/>
                </a:solidFill>
                <a:latin typeface="Maven Pro" panose="020B0604020202020204" charset="0"/>
              </a:rPr>
              <a:t> và </a:t>
            </a:r>
            <a:r>
              <a:rPr lang="en-US" sz="1800" err="1">
                <a:solidFill>
                  <a:schemeClr val="bg1"/>
                </a:solidFill>
                <a:latin typeface="Maven Pro" panose="020B0604020202020204" charset="0"/>
              </a:rPr>
              <a:t>tịnh</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tiến</a:t>
            </a:r>
            <a:r>
              <a:rPr lang="en-US" sz="1800">
                <a:solidFill>
                  <a:schemeClr val="bg1"/>
                </a:solidFill>
                <a:latin typeface="Maven Pro" panose="020B0604020202020204" charset="0"/>
              </a:rPr>
              <a:t>, đ</a:t>
            </a:r>
            <a:r>
              <a:rPr lang="vi-VN" sz="1800">
                <a:solidFill>
                  <a:schemeClr val="bg1"/>
                </a:solidFill>
                <a:latin typeface="Maven Pro" panose="020B0604020202020204" charset="0"/>
              </a:rPr>
              <a:t>ư</a:t>
            </a:r>
            <a:r>
              <a:rPr lang="en-US" sz="1800" err="1">
                <a:solidFill>
                  <a:schemeClr val="bg1"/>
                </a:solidFill>
                <a:latin typeface="Maven Pro" panose="020B0604020202020204" charset="0"/>
              </a:rPr>
              <a:t>ợc</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rút</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trích</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từ</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điểm</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đặc</a:t>
            </a:r>
            <a:r>
              <a:rPr lang="en-US" sz="1800">
                <a:solidFill>
                  <a:schemeClr val="bg1"/>
                </a:solidFill>
                <a:latin typeface="Maven Pro" panose="020B0604020202020204" charset="0"/>
              </a:rPr>
              <a:t> tr</a:t>
            </a:r>
            <a:r>
              <a:rPr lang="vi-VN" sz="1800">
                <a:solidFill>
                  <a:schemeClr val="bg1"/>
                </a:solidFill>
                <a:latin typeface="Maven Pro" panose="020B0604020202020204" charset="0"/>
              </a:rPr>
              <a:t>ư</a:t>
            </a:r>
            <a:r>
              <a:rPr lang="en-US" sz="1800">
                <a:solidFill>
                  <a:schemeClr val="bg1"/>
                </a:solidFill>
                <a:latin typeface="Maven Pro" panose="020B0604020202020204" charset="0"/>
              </a:rPr>
              <a:t>ng k và l </a:t>
            </a:r>
            <a:r>
              <a:rPr lang="en-US" sz="1800" err="1">
                <a:solidFill>
                  <a:schemeClr val="bg1"/>
                </a:solidFill>
                <a:latin typeface="Maven Pro" panose="020B0604020202020204" charset="0"/>
              </a:rPr>
              <a:t>điểm</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đặc</a:t>
            </a:r>
            <a:r>
              <a:rPr lang="en-US" sz="1800">
                <a:solidFill>
                  <a:schemeClr val="bg1"/>
                </a:solidFill>
                <a:latin typeface="Maven Pro" panose="020B0604020202020204" charset="0"/>
              </a:rPr>
              <a:t> tr</a:t>
            </a:r>
            <a:r>
              <a:rPr lang="vi-VN" sz="1800">
                <a:solidFill>
                  <a:schemeClr val="bg1"/>
                </a:solidFill>
                <a:latin typeface="Maven Pro" panose="020B0604020202020204" charset="0"/>
              </a:rPr>
              <a:t>ư</a:t>
            </a:r>
            <a:r>
              <a:rPr lang="en-US" sz="1800">
                <a:solidFill>
                  <a:schemeClr val="bg1"/>
                </a:solidFill>
                <a:latin typeface="Maven Pro" panose="020B0604020202020204" charset="0"/>
              </a:rPr>
              <a:t>ng </a:t>
            </a:r>
            <a:r>
              <a:rPr lang="en-US" sz="1800" err="1">
                <a:solidFill>
                  <a:schemeClr val="bg1"/>
                </a:solidFill>
                <a:latin typeface="Maven Pro" panose="020B0604020202020204" charset="0"/>
              </a:rPr>
              <a:t>gần</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đó</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nhất</a:t>
            </a:r>
            <a:r>
              <a:rPr lang="en-US" sz="1800">
                <a:solidFill>
                  <a:schemeClr val="bg1"/>
                </a:solidFill>
                <a:latin typeface="Maven Pro" panose="020B0604020202020204" charset="0"/>
              </a:rPr>
              <a:t>: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4CCDFC6-9B5D-47D5-9D28-42C5B9F54E51}"/>
                  </a:ext>
                </a:extLst>
              </p:cNvPr>
              <p:cNvSpPr txBox="1"/>
              <p:nvPr/>
            </p:nvSpPr>
            <p:spPr>
              <a:xfrm>
                <a:off x="972355" y="3125384"/>
                <a:ext cx="4359911" cy="424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𝐹𝑙</m:t>
                          </m:r>
                        </m:e>
                        <m:sub>
                          <m:r>
                            <a:rPr lang="en-US" sz="1600" b="0" i="1" smtClean="0">
                              <a:solidFill>
                                <a:schemeClr val="bg1"/>
                              </a:solidFill>
                              <a:latin typeface="Cambria Math" panose="02040503050406030204" pitchFamily="18" charset="0"/>
                            </a:rPr>
                            <m:t>𝑘</m:t>
                          </m:r>
                        </m:sub>
                      </m:sSub>
                      <m:r>
                        <a:rPr lang="en-US" sz="1600" b="0" i="1" smtClean="0">
                          <a:solidFill>
                            <a:schemeClr val="bg1"/>
                          </a:solidFill>
                          <a:latin typeface="Cambria Math" panose="02040503050406030204" pitchFamily="18" charset="0"/>
                        </a:rPr>
                        <m:t>= </m:t>
                      </m:r>
                      <m:sSup>
                        <m:sSupPr>
                          <m:ctrlPr>
                            <a:rPr lang="en-US" sz="1600" b="0" i="1" smtClean="0">
                              <a:solidFill>
                                <a:schemeClr val="bg1"/>
                              </a:solidFill>
                              <a:latin typeface="Cambria Math" panose="02040503050406030204" pitchFamily="18" charset="0"/>
                            </a:rPr>
                          </m:ctrlPr>
                        </m:sSupPr>
                        <m:e>
                          <m:d>
                            <m:dPr>
                              <m:ctrlPr>
                                <a:rPr lang="en-US" sz="1600" b="0" i="1" smtClean="0">
                                  <a:solidFill>
                                    <a:schemeClr val="bg1"/>
                                  </a:solidFill>
                                  <a:latin typeface="Cambria Math" panose="02040503050406030204" pitchFamily="18" charset="0"/>
                                </a:rPr>
                              </m:ctrlPr>
                            </m:dPr>
                            <m:e>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𝑑</m:t>
                                  </m:r>
                                </m:e>
                                <m:sub>
                                  <m:r>
                                    <a:rPr lang="en-US" sz="1600" b="0" i="1" smtClean="0">
                                      <a:solidFill>
                                        <a:schemeClr val="bg1"/>
                                      </a:solidFill>
                                      <a:latin typeface="Cambria Math" panose="02040503050406030204" pitchFamily="18" charset="0"/>
                                    </a:rPr>
                                    <m:t>𝑘𝑖</m:t>
                                  </m:r>
                                </m:sub>
                              </m:sSub>
                              <m:r>
                                <a:rPr lang="en-US" sz="1600" b="0" i="1" smtClean="0">
                                  <a:solidFill>
                                    <a:schemeClr val="bg1"/>
                                  </a:solidFill>
                                  <a:latin typeface="Cambria Math" panose="02040503050406030204" pitchFamily="18" charset="0"/>
                                </a:rPr>
                                <m:t> </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𝑑</m:t>
                                  </m:r>
                                </m:e>
                                <m:sub>
                                  <m:r>
                                    <a:rPr lang="en-US" sz="1600" b="0" i="1" smtClean="0">
                                      <a:solidFill>
                                        <a:schemeClr val="bg1"/>
                                      </a:solidFill>
                                      <a:latin typeface="Cambria Math" panose="02040503050406030204" pitchFamily="18" charset="0"/>
                                    </a:rPr>
                                    <m:t>𝑘𝑗</m:t>
                                  </m:r>
                                </m:sub>
                              </m:sSub>
                              <m:r>
                                <a:rPr lang="en-US" sz="1600" b="0" i="1" smtClean="0">
                                  <a:solidFill>
                                    <a:schemeClr val="bg1"/>
                                  </a:solidFill>
                                  <a:latin typeface="Cambria Math" panose="02040503050406030204" pitchFamily="18" charset="0"/>
                                </a:rPr>
                                <m:t> </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ea typeface="Cambria Math" panose="02040503050406030204" pitchFamily="18" charset="0"/>
                                    </a:rPr>
                                    <m:t>𝜃</m:t>
                                  </m:r>
                                </m:e>
                                <m:sub>
                                  <m:r>
                                    <a:rPr lang="en-US" sz="1600" b="0" i="1" smtClean="0">
                                      <a:solidFill>
                                        <a:schemeClr val="bg1"/>
                                      </a:solidFill>
                                      <a:latin typeface="Cambria Math" panose="02040503050406030204" pitchFamily="18" charset="0"/>
                                    </a:rPr>
                                    <m:t>𝑘𝑖</m:t>
                                  </m:r>
                                </m:sub>
                              </m:sSub>
                              <m:r>
                                <a:rPr lang="en-US" sz="1600" b="0" i="1" smtClean="0">
                                  <a:solidFill>
                                    <a:schemeClr val="bg1"/>
                                  </a:solidFill>
                                  <a:latin typeface="Cambria Math" panose="02040503050406030204" pitchFamily="18" charset="0"/>
                                </a:rPr>
                                <m:t> </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ea typeface="Cambria Math" panose="02040503050406030204" pitchFamily="18" charset="0"/>
                                    </a:rPr>
                                    <m:t>𝜃</m:t>
                                  </m:r>
                                </m:e>
                                <m:sub>
                                  <m:r>
                                    <a:rPr lang="en-US" sz="1600" b="0" i="1" smtClean="0">
                                      <a:solidFill>
                                        <a:schemeClr val="bg1"/>
                                      </a:solidFill>
                                      <a:latin typeface="Cambria Math" panose="02040503050406030204" pitchFamily="18" charset="0"/>
                                    </a:rPr>
                                    <m:t>𝑘𝑗</m:t>
                                  </m:r>
                                </m:sub>
                              </m:sSub>
                              <m:r>
                                <a:rPr lang="en-US" sz="1600" b="0" i="1" smtClean="0">
                                  <a:solidFill>
                                    <a:schemeClr val="bg1"/>
                                  </a:solidFill>
                                  <a:latin typeface="Cambria Math" panose="02040503050406030204" pitchFamily="18" charset="0"/>
                                </a:rPr>
                                <m:t> </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ea typeface="Cambria Math" panose="02040503050406030204" pitchFamily="18" charset="0"/>
                                    </a:rPr>
                                    <m:t>𝜑</m:t>
                                  </m:r>
                                </m:e>
                                <m:sub>
                                  <m:r>
                                    <a:rPr lang="en-US" sz="1600" b="0" i="1" smtClean="0">
                                      <a:solidFill>
                                        <a:schemeClr val="bg1"/>
                                      </a:solidFill>
                                      <a:latin typeface="Cambria Math" panose="02040503050406030204" pitchFamily="18" charset="0"/>
                                    </a:rPr>
                                    <m:t>𝑘𝑖</m:t>
                                  </m:r>
                                </m:sub>
                              </m:sSub>
                              <m:r>
                                <a:rPr lang="en-US" sz="1600" b="0" i="1" smtClean="0">
                                  <a:solidFill>
                                    <a:schemeClr val="bg1"/>
                                  </a:solidFill>
                                  <a:latin typeface="Cambria Math" panose="02040503050406030204" pitchFamily="18" charset="0"/>
                                </a:rPr>
                                <m:t> </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ea typeface="Cambria Math" panose="02040503050406030204" pitchFamily="18" charset="0"/>
                                    </a:rPr>
                                    <m:t>𝜑</m:t>
                                  </m:r>
                                </m:e>
                                <m:sub>
                                  <m:r>
                                    <a:rPr lang="en-US" sz="1600" b="0" i="1" smtClean="0">
                                      <a:solidFill>
                                        <a:schemeClr val="bg1"/>
                                      </a:solidFill>
                                      <a:latin typeface="Cambria Math" panose="02040503050406030204" pitchFamily="18" charset="0"/>
                                    </a:rPr>
                                    <m:t>𝑘𝑗</m:t>
                                  </m:r>
                                </m:sub>
                              </m:sSub>
                              <m:r>
                                <a:rPr lang="en-US" sz="1600" b="0" i="1" smtClean="0">
                                  <a:solidFill>
                                    <a:schemeClr val="bg1"/>
                                  </a:solidFill>
                                  <a:latin typeface="Cambria Math" panose="02040503050406030204" pitchFamily="18" charset="0"/>
                                </a:rPr>
                                <m:t> </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𝑛</m:t>
                                  </m:r>
                                </m:e>
                                <m:sub>
                                  <m:r>
                                    <a:rPr lang="en-US" sz="1600" b="0" i="1" smtClean="0">
                                      <a:solidFill>
                                        <a:schemeClr val="bg1"/>
                                      </a:solidFill>
                                      <a:latin typeface="Cambria Math" panose="02040503050406030204" pitchFamily="18" charset="0"/>
                                    </a:rPr>
                                    <m:t>𝑘𝑖</m:t>
                                  </m:r>
                                </m:sub>
                              </m:sSub>
                              <m:r>
                                <a:rPr lang="en-US" sz="1600" b="0" i="1" smtClean="0">
                                  <a:solidFill>
                                    <a:schemeClr val="bg1"/>
                                  </a:solidFill>
                                  <a:latin typeface="Cambria Math" panose="02040503050406030204" pitchFamily="18" charset="0"/>
                                </a:rPr>
                                <m:t> </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𝑛</m:t>
                                  </m:r>
                                </m:e>
                                <m:sub>
                                  <m:r>
                                    <a:rPr lang="en-US" sz="1600" b="0" i="1" smtClean="0">
                                      <a:solidFill>
                                        <a:schemeClr val="bg1"/>
                                      </a:solidFill>
                                      <a:latin typeface="Cambria Math" panose="02040503050406030204" pitchFamily="18" charset="0"/>
                                    </a:rPr>
                                    <m:t>𝑘𝑗</m:t>
                                  </m:r>
                                </m:sub>
                              </m:sSub>
                              <m:r>
                                <a:rPr lang="en-US" sz="1600" b="0" i="1" smtClean="0">
                                  <a:solidFill>
                                    <a:schemeClr val="bg1"/>
                                  </a:solidFill>
                                  <a:latin typeface="Cambria Math" panose="02040503050406030204" pitchFamily="18" charset="0"/>
                                </a:rPr>
                                <m:t> </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𝑡</m:t>
                                  </m:r>
                                </m:e>
                                <m:sub>
                                  <m:r>
                                    <a:rPr lang="en-US" sz="1600" b="0" i="1" smtClean="0">
                                      <a:solidFill>
                                        <a:schemeClr val="bg1"/>
                                      </a:solidFill>
                                      <a:latin typeface="Cambria Math" panose="02040503050406030204" pitchFamily="18" charset="0"/>
                                    </a:rPr>
                                    <m:t>𝑘</m:t>
                                  </m:r>
                                </m:sub>
                              </m:sSub>
                              <m:r>
                                <a:rPr lang="en-US" sz="1600" b="0" i="1" smtClean="0">
                                  <a:solidFill>
                                    <a:schemeClr val="bg1"/>
                                  </a:solidFill>
                                  <a:latin typeface="Cambria Math" panose="02040503050406030204" pitchFamily="18" charset="0"/>
                                </a:rPr>
                                <m:t> </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𝑡</m:t>
                                  </m:r>
                                </m:e>
                                <m:sub>
                                  <m:r>
                                    <a:rPr lang="en-US" sz="1600" b="0" i="1" smtClean="0">
                                      <a:solidFill>
                                        <a:schemeClr val="bg1"/>
                                      </a:solidFill>
                                      <a:latin typeface="Cambria Math" panose="02040503050406030204" pitchFamily="18" charset="0"/>
                                    </a:rPr>
                                    <m:t>𝑖</m:t>
                                  </m:r>
                                </m:sub>
                              </m:sSub>
                              <m:r>
                                <a:rPr lang="en-US" sz="1600" b="0" i="1" smtClean="0">
                                  <a:solidFill>
                                    <a:schemeClr val="bg1"/>
                                  </a:solidFill>
                                  <a:latin typeface="Cambria Math" panose="02040503050406030204" pitchFamily="18" charset="0"/>
                                </a:rPr>
                                <m:t> </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𝑡</m:t>
                                  </m:r>
                                </m:e>
                                <m:sub>
                                  <m:r>
                                    <a:rPr lang="en-US" sz="1600" b="0" i="1" smtClean="0">
                                      <a:solidFill>
                                        <a:schemeClr val="bg1"/>
                                      </a:solidFill>
                                      <a:latin typeface="Cambria Math" panose="02040503050406030204" pitchFamily="18" charset="0"/>
                                    </a:rPr>
                                    <m:t>𝑗</m:t>
                                  </m:r>
                                </m:sub>
                              </m:sSub>
                            </m:e>
                          </m:d>
                        </m:e>
                        <m:sup>
                          <m:r>
                            <a:rPr lang="en-US" sz="1600" b="0" i="1" smtClean="0">
                              <a:solidFill>
                                <a:schemeClr val="bg1"/>
                              </a:solidFill>
                              <a:latin typeface="Cambria Math" panose="02040503050406030204" pitchFamily="18" charset="0"/>
                            </a:rPr>
                            <m:t>𝑇</m:t>
                          </m:r>
                        </m:sup>
                      </m:sSup>
                    </m:oMath>
                  </m:oMathPara>
                </a14:m>
                <a:endParaRPr lang="en-US" sz="1600"/>
              </a:p>
            </p:txBody>
          </p:sp>
        </mc:Choice>
        <mc:Fallback xmlns="">
          <p:sp>
            <p:nvSpPr>
              <p:cNvPr id="4" name="TextBox 3">
                <a:extLst>
                  <a:ext uri="{FF2B5EF4-FFF2-40B4-BE49-F238E27FC236}">
                    <a16:creationId xmlns:a16="http://schemas.microsoft.com/office/drawing/2014/main" id="{24CCDFC6-9B5D-47D5-9D28-42C5B9F54E51}"/>
                  </a:ext>
                </a:extLst>
              </p:cNvPr>
              <p:cNvSpPr txBox="1">
                <a:spLocks noRot="1" noChangeAspect="1" noMove="1" noResize="1" noEditPoints="1" noAdjustHandles="1" noChangeArrowheads="1" noChangeShapeType="1" noTextEdit="1"/>
              </p:cNvSpPr>
              <p:nvPr/>
            </p:nvSpPr>
            <p:spPr>
              <a:xfrm>
                <a:off x="972355" y="3125384"/>
                <a:ext cx="4359911" cy="424732"/>
              </a:xfrm>
              <a:prstGeom prst="rect">
                <a:avLst/>
              </a:prstGeom>
              <a:blipFill>
                <a:blip r:embed="rId3"/>
                <a:stretch>
                  <a:fillRect b="-5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DC5FB4-3D30-4A40-B2CA-F70E71C0642B}"/>
                  </a:ext>
                </a:extLst>
              </p:cNvPr>
              <p:cNvSpPr txBox="1"/>
              <p:nvPr/>
            </p:nvSpPr>
            <p:spPr>
              <a:xfrm>
                <a:off x="972355" y="4107308"/>
                <a:ext cx="3792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𝑉</m:t>
                      </m:r>
                      <m:r>
                        <a:rPr lang="en-US" b="0" i="1" smtClean="0">
                          <a:solidFill>
                            <a:schemeClr val="bg1"/>
                          </a:solidFill>
                          <a:latin typeface="Cambria Math" panose="02040503050406030204" pitchFamily="18" charset="0"/>
                        </a:rPr>
                        <m:t>ớ</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oMath>
                  </m:oMathPara>
                </a14:m>
                <a:endParaRPr lang="en-US">
                  <a:solidFill>
                    <a:schemeClr val="bg1"/>
                  </a:solidFill>
                </a:endParaRPr>
              </a:p>
            </p:txBody>
          </p:sp>
        </mc:Choice>
        <mc:Fallback xmlns="">
          <p:sp>
            <p:nvSpPr>
              <p:cNvPr id="5" name="TextBox 4">
                <a:extLst>
                  <a:ext uri="{FF2B5EF4-FFF2-40B4-BE49-F238E27FC236}">
                    <a16:creationId xmlns:a16="http://schemas.microsoft.com/office/drawing/2014/main" id="{BCDC5FB4-3D30-4A40-B2CA-F70E71C0642B}"/>
                  </a:ext>
                </a:extLst>
              </p:cNvPr>
              <p:cNvSpPr txBox="1">
                <a:spLocks noRot="1" noChangeAspect="1" noMove="1" noResize="1" noEditPoints="1" noAdjustHandles="1" noChangeArrowheads="1" noChangeShapeType="1" noTextEdit="1"/>
              </p:cNvSpPr>
              <p:nvPr/>
            </p:nvSpPr>
            <p:spPr>
              <a:xfrm>
                <a:off x="972355" y="4107308"/>
                <a:ext cx="379206" cy="215444"/>
              </a:xfrm>
              <a:prstGeom prst="rect">
                <a:avLst/>
              </a:prstGeom>
              <a:blipFill>
                <a:blip r:embed="rId4"/>
                <a:stretch>
                  <a:fillRect l="-11290" r="-4839"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A5A1C87-4422-465A-BEB7-6BCD2B0BE876}"/>
                  </a:ext>
                </a:extLst>
              </p:cNvPr>
              <p:cNvSpPr txBox="1"/>
              <p:nvPr/>
            </p:nvSpPr>
            <p:spPr>
              <a:xfrm>
                <a:off x="1450421" y="3712263"/>
                <a:ext cx="2584362" cy="1005532"/>
              </a:xfrm>
              <a:prstGeom prst="rect">
                <a:avLst/>
              </a:prstGeom>
              <a:noFill/>
            </p:spPr>
            <p:txBody>
              <a:bodyPr wrap="none" lIns="0" tIns="0" rIns="0" bIns="0" rtlCol="0">
                <a:spAutoFit/>
              </a:bodyPr>
              <a:lstStyle/>
              <a:p>
                <a:pPr algn="ctr"/>
                <a14:m>
                  <m:oMathPara xmlns:m="http://schemas.openxmlformats.org/officeDocument/2006/math">
                    <m:oMathParaPr>
                      <m:jc m:val="left"/>
                    </m:oMathParaPr>
                    <m:oMath xmlns:m="http://schemas.openxmlformats.org/officeDocument/2006/math">
                      <m:m>
                        <m:mPr>
                          <m:mcs>
                            <m:mc>
                              <m:mcPr>
                                <m:count m:val="1"/>
                                <m:mcJc m:val="center"/>
                              </m:mcPr>
                            </m:mc>
                          </m:mcs>
                          <m:ctrlPr>
                            <a:rPr lang="en-US" i="1" smtClean="0">
                              <a:solidFill>
                                <a:schemeClr val="bg1"/>
                              </a:solidFill>
                              <a:latin typeface="Cambria Math" panose="02040503050406030204" pitchFamily="18" charset="0"/>
                            </a:rPr>
                          </m:ctrlPr>
                        </m:mPr>
                        <m:mr>
                          <m:e>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𝑑</m:t>
                                </m:r>
                              </m:e>
                              <m:sub>
                                <m:r>
                                  <a:rPr lang="en-US" b="0" i="1" smtClean="0">
                                    <a:solidFill>
                                      <a:schemeClr val="bg1"/>
                                    </a:solidFill>
                                    <a:latin typeface="Cambria Math" panose="02040503050406030204" pitchFamily="18" charset="0"/>
                                  </a:rPr>
                                  <m:t>𝑘𝑖</m:t>
                                </m:r>
                              </m:sub>
                            </m:sSub>
                            <m:r>
                              <m:rPr>
                                <m:brk m:alnAt="7"/>
                              </m:rPr>
                              <a:rPr lang="en-US" b="0" i="1" smtClean="0">
                                <a:solidFill>
                                  <a:schemeClr val="bg1"/>
                                </a:solidFill>
                                <a:latin typeface="Cambria Math" panose="02040503050406030204" pitchFamily="18" charset="0"/>
                              </a:rPr>
                              <m:t>=</m:t>
                            </m:r>
                            <m:rad>
                              <m:radPr>
                                <m:degHide m:val="on"/>
                                <m:ctrlPr>
                                  <a:rPr lang="en-US" b="0" i="1" smtClean="0">
                                    <a:solidFill>
                                      <a:schemeClr val="bg1"/>
                                    </a:solidFill>
                                    <a:latin typeface="Cambria Math" panose="02040503050406030204" pitchFamily="18" charset="0"/>
                                  </a:rPr>
                                </m:ctrlPr>
                              </m:radPr>
                              <m:deg/>
                              <m:e>
                                <m:sSup>
                                  <m:sSupPr>
                                    <m:ctrlPr>
                                      <a:rPr lang="en-US" b="0" i="1" smtClean="0">
                                        <a:solidFill>
                                          <a:schemeClr val="bg1"/>
                                        </a:solidFill>
                                        <a:latin typeface="Cambria Math" panose="02040503050406030204" pitchFamily="18" charset="0"/>
                                      </a:rPr>
                                    </m:ctrlPr>
                                  </m:sSupPr>
                                  <m:e>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𝑖</m:t>
                                            </m:r>
                                          </m:sub>
                                        </m:sSub>
                                      </m:e>
                                    </m:d>
                                  </m:e>
                                  <m:sup>
                                    <m:r>
                                      <a:rPr lang="en-US" b="0" i="1" smtClean="0">
                                        <a:solidFill>
                                          <a:schemeClr val="bg1"/>
                                        </a:solidFill>
                                        <a:latin typeface="Cambria Math" panose="02040503050406030204" pitchFamily="18" charset="0"/>
                                      </a:rPr>
                                      <m:t>2</m:t>
                                    </m:r>
                                  </m:sup>
                                </m:sSup>
                                <m:r>
                                  <a:rPr lang="en-US" b="0" i="1" smtClean="0">
                                    <a:solidFill>
                                      <a:schemeClr val="bg1"/>
                                    </a:solidFill>
                                    <a:latin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𝑖</m:t>
                                            </m:r>
                                          </m:sub>
                                        </m:sSub>
                                      </m:e>
                                    </m:d>
                                  </m:e>
                                  <m:sup>
                                    <m:r>
                                      <a:rPr lang="en-US" b="0" i="1" smtClean="0">
                                        <a:solidFill>
                                          <a:schemeClr val="bg1"/>
                                        </a:solidFill>
                                        <a:latin typeface="Cambria Math" panose="02040503050406030204" pitchFamily="18" charset="0"/>
                                      </a:rPr>
                                      <m:t>2</m:t>
                                    </m:r>
                                  </m:sup>
                                </m:sSup>
                              </m:e>
                            </m:rad>
                            <m:r>
                              <m:rPr>
                                <m:brk m:alnAt="7"/>
                              </m:rP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  </m:t>
                            </m:r>
                          </m:e>
                        </m:mr>
                        <m:mr>
                          <m:e>
                            <m:sSub>
                              <m:sSubPr>
                                <m:ctrlPr>
                                  <a:rPr lang="en-US" i="1" smtClean="0">
                                    <a:solidFill>
                                      <a:schemeClr val="bg1"/>
                                    </a:solidFill>
                                    <a:latin typeface="Cambria Math" panose="02040503050406030204" pitchFamily="18" charset="0"/>
                                  </a:rPr>
                                </m:ctrlPr>
                              </m:sSubPr>
                              <m:e>
                                <m:r>
                                  <a:rPr lang="en-US" i="1" smtClean="0">
                                    <a:solidFill>
                                      <a:schemeClr val="bg1"/>
                                    </a:solidFill>
                                    <a:latin typeface="Cambria Math" panose="02040503050406030204" pitchFamily="18" charset="0"/>
                                    <a:ea typeface="Cambria Math" panose="02040503050406030204" pitchFamily="18" charset="0"/>
                                  </a:rPr>
                                  <m:t>𝜃</m:t>
                                </m:r>
                              </m:e>
                              <m:sub>
                                <m:r>
                                  <a:rPr lang="en-US" b="0" i="1" smtClean="0">
                                    <a:solidFill>
                                      <a:schemeClr val="bg1"/>
                                    </a:solidFill>
                                    <a:latin typeface="Cambria Math" panose="02040503050406030204" pitchFamily="18" charset="0"/>
                                  </a:rPr>
                                  <m:t>𝑘𝑖</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𝑑</m:t>
                            </m:r>
                            <m:r>
                              <a:rPr lang="en-US" b="0" i="1" smtClean="0">
                                <a:solidFill>
                                  <a:schemeClr val="bg1"/>
                                </a:solidFill>
                                <a:latin typeface="Cambria Math" panose="02040503050406030204" pitchFamily="18" charset="0"/>
                              </a:rPr>
                              <m:t>𝜙</m:t>
                            </m:r>
                            <m:d>
                              <m:dPr>
                                <m:ctrlPr>
                                  <a:rPr lang="en-US" b="0" i="1" smtClean="0">
                                    <a:solidFill>
                                      <a:schemeClr val="bg1"/>
                                    </a:solidFill>
                                    <a:latin typeface="Cambria Math" panose="02040503050406030204" pitchFamily="18" charset="0"/>
                                  </a:rPr>
                                </m:ctrlPr>
                              </m:dPr>
                              <m:e>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𝑡𝑎𝑛</m:t>
                                    </m:r>
                                  </m:e>
                                  <m:sup>
                                    <m:r>
                                      <a:rPr lang="en-US" b="0" i="1" smtClean="0">
                                        <a:solidFill>
                                          <a:schemeClr val="bg1"/>
                                        </a:solidFill>
                                        <a:latin typeface="Cambria Math" panose="02040503050406030204" pitchFamily="18" charset="0"/>
                                      </a:rPr>
                                      <m:t>−1</m:t>
                                    </m:r>
                                  </m:sup>
                                </m:sSup>
                                <m:d>
                                  <m:dPr>
                                    <m:ctrlPr>
                                      <a:rPr lang="en-US" i="1">
                                        <a:solidFill>
                                          <a:schemeClr val="bg1"/>
                                        </a:solidFill>
                                        <a:latin typeface="Cambria Math" panose="02040503050406030204" pitchFamily="18" charset="0"/>
                                      </a:rPr>
                                    </m:ctrlPr>
                                  </m:dPr>
                                  <m:e>
                                    <m:f>
                                      <m:fPr>
                                        <m:ctrlPr>
                                          <a:rPr lang="en-US" i="1">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𝑦</m:t>
                                            </m:r>
                                          </m:e>
                                          <m:sub>
                                            <m:r>
                                              <a:rPr lang="en-US" i="1">
                                                <a:solidFill>
                                                  <a:schemeClr val="bg1"/>
                                                </a:solidFill>
                                                <a:latin typeface="Cambria Math" panose="02040503050406030204" pitchFamily="18" charset="0"/>
                                              </a:rPr>
                                              <m:t>𝑘</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𝑦</m:t>
                                            </m:r>
                                          </m:e>
                                          <m:sub>
                                            <m:r>
                                              <a:rPr lang="en-US" i="1">
                                                <a:solidFill>
                                                  <a:schemeClr val="bg1"/>
                                                </a:solidFill>
                                                <a:latin typeface="Cambria Math" panose="02040503050406030204" pitchFamily="18" charset="0"/>
                                              </a:rPr>
                                              <m:t>𝑖</m:t>
                                            </m:r>
                                          </m:sub>
                                        </m:sSub>
                                      </m:num>
                                      <m:den>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𝑘</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den>
                                    </m:f>
                                  </m:e>
                                </m:d>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𝜑</m:t>
                                    </m:r>
                                  </m:e>
                                  <m:sub>
                                    <m:r>
                                      <a:rPr lang="en-US" b="0" i="1" smtClean="0">
                                        <a:solidFill>
                                          <a:schemeClr val="bg1"/>
                                        </a:solidFill>
                                        <a:latin typeface="Cambria Math" panose="02040503050406030204" pitchFamily="18" charset="0"/>
                                      </a:rPr>
                                      <m:t>𝑘</m:t>
                                    </m:r>
                                  </m:sub>
                                </m:sSub>
                              </m:e>
                            </m:d>
                          </m:e>
                        </m:mr>
                        <m:mr>
                          <m:e>
                            <m:sSub>
                              <m:sSubPr>
                                <m:ctrlPr>
                                  <a:rPr lang="en-US" i="1" smtClean="0">
                                    <a:solidFill>
                                      <a:schemeClr val="bg1"/>
                                    </a:solidFill>
                                    <a:latin typeface="Cambria Math" panose="02040503050406030204" pitchFamily="18" charset="0"/>
                                  </a:rPr>
                                </m:ctrlPr>
                              </m:sSubPr>
                              <m:e>
                                <m:r>
                                  <a:rPr lang="en-US" i="1" smtClean="0">
                                    <a:solidFill>
                                      <a:schemeClr val="bg1"/>
                                    </a:solidFill>
                                    <a:latin typeface="Cambria Math" panose="02040503050406030204" pitchFamily="18" charset="0"/>
                                    <a:ea typeface="Cambria Math" panose="02040503050406030204" pitchFamily="18" charset="0"/>
                                  </a:rPr>
                                  <m:t>𝜑</m:t>
                                </m:r>
                              </m:e>
                              <m:sub>
                                <m:r>
                                  <a:rPr lang="en-US" b="0" i="1" smtClean="0">
                                    <a:solidFill>
                                      <a:schemeClr val="bg1"/>
                                    </a:solidFill>
                                    <a:latin typeface="Cambria Math" panose="02040503050406030204" pitchFamily="18" charset="0"/>
                                  </a:rPr>
                                  <m:t>𝑘𝑖</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𝑑</m:t>
                            </m:r>
                            <m:r>
                              <a:rPr lang="en-US" b="0" i="1" smtClean="0">
                                <a:solidFill>
                                  <a:schemeClr val="bg1"/>
                                </a:solidFill>
                                <a:latin typeface="Cambria Math" panose="02040503050406030204" pitchFamily="18" charset="0"/>
                              </a:rPr>
                              <m:t>𝜙</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𝜑</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𝜑</m:t>
                                    </m:r>
                                  </m:e>
                                  <m:sub>
                                    <m:r>
                                      <a:rPr lang="en-US" b="0" i="1" smtClean="0">
                                        <a:solidFill>
                                          <a:schemeClr val="bg1"/>
                                        </a:solidFill>
                                        <a:latin typeface="Cambria Math" panose="02040503050406030204" pitchFamily="18" charset="0"/>
                                      </a:rPr>
                                      <m:t>𝑖</m:t>
                                    </m:r>
                                  </m:sub>
                                </m:sSub>
                              </m:e>
                            </m:d>
                            <m:r>
                              <a:rPr lang="en-US" b="0" i="1" smtClean="0">
                                <a:solidFill>
                                  <a:schemeClr val="bg1"/>
                                </a:solidFill>
                                <a:latin typeface="Cambria Math" panose="02040503050406030204" pitchFamily="18" charset="0"/>
                              </a:rPr>
                              <m:t>                              </m:t>
                            </m:r>
                          </m:e>
                        </m:mr>
                      </m:m>
                    </m:oMath>
                  </m:oMathPara>
                </a14:m>
                <a:endParaRPr lang="en-US"/>
              </a:p>
            </p:txBody>
          </p:sp>
        </mc:Choice>
        <mc:Fallback xmlns="">
          <p:sp>
            <p:nvSpPr>
              <p:cNvPr id="6" name="TextBox 5">
                <a:extLst>
                  <a:ext uri="{FF2B5EF4-FFF2-40B4-BE49-F238E27FC236}">
                    <a16:creationId xmlns:a16="http://schemas.microsoft.com/office/drawing/2014/main" id="{EA5A1C87-4422-465A-BEB7-6BCD2B0BE876}"/>
                  </a:ext>
                </a:extLst>
              </p:cNvPr>
              <p:cNvSpPr txBox="1">
                <a:spLocks noRot="1" noChangeAspect="1" noMove="1" noResize="1" noEditPoints="1" noAdjustHandles="1" noChangeArrowheads="1" noChangeShapeType="1" noTextEdit="1"/>
              </p:cNvSpPr>
              <p:nvPr/>
            </p:nvSpPr>
            <p:spPr>
              <a:xfrm>
                <a:off x="1450421" y="3712263"/>
                <a:ext cx="2584362" cy="10055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0BF74E2-86FD-4426-84FC-3521BBACD408}"/>
                  </a:ext>
                </a:extLst>
              </p:cNvPr>
              <p:cNvSpPr txBox="1"/>
              <p:nvPr/>
            </p:nvSpPr>
            <p:spPr>
              <a:xfrm>
                <a:off x="4165824" y="4107308"/>
                <a:ext cx="8767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𝑇𝑟𝑜𝑛𝑔</m:t>
                      </m:r>
                      <m:r>
                        <a:rPr lang="en-US" b="0" i="1" smtClean="0">
                          <a:solidFill>
                            <a:schemeClr val="bg1"/>
                          </a:solidFill>
                          <a:latin typeface="Cambria Math" panose="02040503050406030204" pitchFamily="18" charset="0"/>
                        </a:rPr>
                        <m:t> đó: </m:t>
                      </m:r>
                    </m:oMath>
                  </m:oMathPara>
                </a14:m>
                <a:endParaRPr lang="en-US"/>
              </a:p>
            </p:txBody>
          </p:sp>
        </mc:Choice>
        <mc:Fallback xmlns="">
          <p:sp>
            <p:nvSpPr>
              <p:cNvPr id="7" name="TextBox 6">
                <a:extLst>
                  <a:ext uri="{FF2B5EF4-FFF2-40B4-BE49-F238E27FC236}">
                    <a16:creationId xmlns:a16="http://schemas.microsoft.com/office/drawing/2014/main" id="{20BF74E2-86FD-4426-84FC-3521BBACD408}"/>
                  </a:ext>
                </a:extLst>
              </p:cNvPr>
              <p:cNvSpPr txBox="1">
                <a:spLocks noRot="1" noChangeAspect="1" noMove="1" noResize="1" noEditPoints="1" noAdjustHandles="1" noChangeArrowheads="1" noChangeShapeType="1" noTextEdit="1"/>
              </p:cNvSpPr>
              <p:nvPr/>
            </p:nvSpPr>
            <p:spPr>
              <a:xfrm>
                <a:off x="4165824" y="4107308"/>
                <a:ext cx="876714" cy="215444"/>
              </a:xfrm>
              <a:prstGeom prst="rect">
                <a:avLst/>
              </a:prstGeom>
              <a:blipFill>
                <a:blip r:embed="rId6"/>
                <a:stretch>
                  <a:fillRect l="-5556"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429B07-43AF-451F-AE23-3CAFEDD96455}"/>
                  </a:ext>
                </a:extLst>
              </p:cNvPr>
              <p:cNvSpPr txBox="1"/>
              <p:nvPr/>
            </p:nvSpPr>
            <p:spPr>
              <a:xfrm>
                <a:off x="5173580" y="3816170"/>
                <a:ext cx="3528082" cy="797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𝑑</m:t>
                      </m:r>
                      <m:r>
                        <a:rPr lang="en-US" b="0" i="1" smtClean="0">
                          <a:solidFill>
                            <a:schemeClr val="bg1"/>
                          </a:solidFill>
                          <a:latin typeface="Cambria Math" panose="02040503050406030204" pitchFamily="18" charset="0"/>
                        </a:rPr>
                        <m:t>𝜙</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2</m:t>
                              </m:r>
                            </m:sub>
                          </m:sSub>
                        </m:e>
                      </m:d>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eqArr>
                            <m:eqArrPr>
                              <m:ctrlPr>
                                <a:rPr lang="en-US" b="0" i="1" smtClean="0">
                                  <a:solidFill>
                                    <a:schemeClr val="bg1"/>
                                  </a:solidFill>
                                  <a:latin typeface="Cambria Math" panose="02040503050406030204" pitchFamily="18" charset="0"/>
                                </a:rPr>
                              </m:ctrlPr>
                            </m:eqArr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ế</m:t>
                              </m:r>
                              <m:r>
                                <a:rPr lang="en-US" b="0" i="1" smtClean="0">
                                  <a:solidFill>
                                    <a:schemeClr val="bg1"/>
                                  </a:solidFill>
                                  <a:latin typeface="Cambria Math" panose="02040503050406030204" pitchFamily="18" charset="0"/>
                                </a:rPr>
                                <m:t>𝑢</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𝜋</m:t>
                              </m:r>
                              <m:r>
                                <a:rPr lang="en-US" b="0" i="1" smtClean="0">
                                  <a:solidFill>
                                    <a:schemeClr val="bg1"/>
                                  </a:solidFill>
                                  <a:latin typeface="Cambria Math" panose="02040503050406030204" pitchFamily="18" charset="0"/>
                                </a:rPr>
                                <m:t>&lt;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𝜋</m:t>
                              </m:r>
                            </m:e>
                            <m:e>
                              <m:r>
                                <a:rPr lang="en-US" b="0" i="1" smtClean="0">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𝜋</m:t>
                              </m:r>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𝑡</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𝑡</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𝑛</m:t>
                              </m:r>
                              <m:r>
                                <a:rPr lang="en-US" i="1">
                                  <a:solidFill>
                                    <a:schemeClr val="bg1"/>
                                  </a:solidFill>
                                  <a:latin typeface="Cambria Math" panose="02040503050406030204" pitchFamily="18" charset="0"/>
                                </a:rPr>
                                <m:t>ế</m:t>
                              </m:r>
                              <m:r>
                                <a:rPr lang="en-US" i="1">
                                  <a:solidFill>
                                    <a:schemeClr val="bg1"/>
                                  </a:solidFill>
                                  <a:latin typeface="Cambria Math" panose="02040503050406030204" pitchFamily="18" charset="0"/>
                                </a:rPr>
                                <m:t>𝑢</m:t>
                              </m:r>
                              <m:r>
                                <a:rPr lang="en-US" b="0" i="1" smtClean="0">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𝑡</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𝑡</m:t>
                                  </m:r>
                                </m:e>
                                <m:sub>
                                  <m:r>
                                    <a:rPr lang="en-US" i="1">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&lt;−</m:t>
                              </m:r>
                              <m:r>
                                <a:rPr lang="en-US" i="1">
                                  <a:solidFill>
                                    <a:schemeClr val="bg1"/>
                                  </a:solidFill>
                                  <a:latin typeface="Cambria Math" panose="02040503050406030204" pitchFamily="18" charset="0"/>
                                </a:rPr>
                                <m:t>𝜋</m:t>
                              </m:r>
                            </m:e>
                            <m:e>
                              <m:r>
                                <a:rPr lang="en-US" i="1">
                                  <a:solidFill>
                                    <a:schemeClr val="bg1"/>
                                  </a:solidFill>
                                  <a:latin typeface="Cambria Math" panose="02040503050406030204" pitchFamily="18" charset="0"/>
                                </a:rPr>
                                <m:t>2</m:t>
                              </m:r>
                              <m:r>
                                <a:rPr lang="en-US" i="1">
                                  <a:solidFill>
                                    <a:schemeClr val="bg1"/>
                                  </a:solidFill>
                                  <a:latin typeface="Cambria Math" panose="02040503050406030204" pitchFamily="18" charset="0"/>
                                </a:rPr>
                                <m:t>𝜋</m:t>
                              </m:r>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𝑡</m:t>
                                  </m:r>
                                </m:e>
                                <m:sub>
                                  <m:r>
                                    <a:rPr lang="en-US" i="1">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𝑡</m:t>
                                  </m:r>
                                </m:e>
                                <m:sub>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𝑛</m:t>
                              </m:r>
                              <m:r>
                                <a:rPr lang="en-US" i="1">
                                  <a:solidFill>
                                    <a:schemeClr val="bg1"/>
                                  </a:solidFill>
                                  <a:latin typeface="Cambria Math" panose="02040503050406030204" pitchFamily="18" charset="0"/>
                                </a:rPr>
                                <m:t>ế</m:t>
                              </m:r>
                              <m:r>
                                <a:rPr lang="en-US" i="1">
                                  <a:solidFill>
                                    <a:schemeClr val="bg1"/>
                                  </a:solidFill>
                                  <a:latin typeface="Cambria Math" panose="02040503050406030204" pitchFamily="18" charset="0"/>
                                </a:rPr>
                                <m:t>𝑢</m:t>
                              </m:r>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𝑡</m:t>
                                  </m:r>
                                </m:e>
                                <m:sub>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𝑡</m:t>
                                  </m:r>
                                </m:e>
                                <m:sub>
                                  <m:r>
                                    <a:rPr lang="en-US" i="1">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&gt;</m:t>
                              </m:r>
                              <m:r>
                                <a:rPr lang="en-US" i="1">
                                  <a:solidFill>
                                    <a:schemeClr val="bg1"/>
                                  </a:solidFill>
                                  <a:latin typeface="Cambria Math" panose="02040503050406030204" pitchFamily="18" charset="0"/>
                                </a:rPr>
                                <m:t>𝜋</m:t>
                              </m:r>
                            </m:e>
                          </m:eqArr>
                        </m:e>
                      </m:d>
                    </m:oMath>
                  </m:oMathPara>
                </a14:m>
                <a:endParaRPr lang="en-US">
                  <a:solidFill>
                    <a:schemeClr val="bg1"/>
                  </a:solidFill>
                </a:endParaRPr>
              </a:p>
            </p:txBody>
          </p:sp>
        </mc:Choice>
        <mc:Fallback xmlns="">
          <p:sp>
            <p:nvSpPr>
              <p:cNvPr id="8" name="TextBox 7">
                <a:extLst>
                  <a:ext uri="{FF2B5EF4-FFF2-40B4-BE49-F238E27FC236}">
                    <a16:creationId xmlns:a16="http://schemas.microsoft.com/office/drawing/2014/main" id="{9E429B07-43AF-451F-AE23-3CAFEDD96455}"/>
                  </a:ext>
                </a:extLst>
              </p:cNvPr>
              <p:cNvSpPr txBox="1">
                <a:spLocks noRot="1" noChangeAspect="1" noMove="1" noResize="1" noEditPoints="1" noAdjustHandles="1" noChangeArrowheads="1" noChangeShapeType="1" noTextEdit="1"/>
              </p:cNvSpPr>
              <p:nvPr/>
            </p:nvSpPr>
            <p:spPr>
              <a:xfrm>
                <a:off x="5173580" y="3816170"/>
                <a:ext cx="3528082" cy="797719"/>
              </a:xfrm>
              <a:prstGeom prst="rect">
                <a:avLst/>
              </a:prstGeom>
              <a:blipFill>
                <a:blip r:embed="rId7"/>
                <a:stretch>
                  <a:fillRect/>
                </a:stretch>
              </a:blipFill>
            </p:spPr>
            <p:txBody>
              <a:bodyPr/>
              <a:lstStyle/>
              <a:p>
                <a:r>
                  <a:rPr lang="en-US">
                    <a:noFill/>
                  </a:rPr>
                  <a:t> </a:t>
                </a:r>
              </a:p>
            </p:txBody>
          </p:sp>
        </mc:Fallback>
      </mc:AlternateContent>
      <p:pic>
        <p:nvPicPr>
          <p:cNvPr id="9" name="Picture 2" descr="Global and Local Features (Jiang &amp; Yau, 2000)">
            <a:extLst>
              <a:ext uri="{FF2B5EF4-FFF2-40B4-BE49-F238E27FC236}">
                <a16:creationId xmlns:a16="http://schemas.microsoft.com/office/drawing/2014/main" id="{9492757F-18E3-449D-99ED-07CB4AE979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2266" y="1538730"/>
            <a:ext cx="3355731" cy="2011386"/>
          </a:xfrm>
          <a:prstGeom prst="rect">
            <a:avLst/>
          </a:prstGeom>
          <a:solidFill>
            <a:schemeClr val="bg1"/>
          </a:solidFill>
        </p:spPr>
      </p:pic>
    </p:spTree>
    <p:extLst>
      <p:ext uri="{BB962C8B-B14F-4D97-AF65-F5344CB8AC3E}">
        <p14:creationId xmlns:p14="http://schemas.microsoft.com/office/powerpoint/2010/main" val="3576486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2" name="Google Shape;1088;p38">
            <a:extLst>
              <a:ext uri="{FF2B5EF4-FFF2-40B4-BE49-F238E27FC236}">
                <a16:creationId xmlns:a16="http://schemas.microsoft.com/office/drawing/2014/main" id="{BF6CC964-8B98-4073-A0AE-57F2CC1A1789}"/>
              </a:ext>
            </a:extLst>
          </p:cNvPr>
          <p:cNvSpPr txBox="1">
            <a:spLocks noGrp="1"/>
          </p:cNvSpPr>
          <p:nvPr>
            <p:ph type="ctrTitle"/>
          </p:nvPr>
        </p:nvSpPr>
        <p:spPr>
          <a:xfrm>
            <a:off x="618824" y="411675"/>
            <a:ext cx="559147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a:latin typeface="Bahnschrift SemiLight SemiConde" panose="020B0502040204020203" pitchFamily="34" charset="0"/>
              </a:rPr>
              <a:t>PH</a:t>
            </a:r>
            <a:r>
              <a:rPr lang="vi-VN" sz="3200">
                <a:latin typeface="Bahnschrift SemiLight SemiConde" panose="020B0502040204020203" pitchFamily="34" charset="0"/>
              </a:rPr>
              <a:t>Ư</a:t>
            </a:r>
            <a:r>
              <a:rPr lang="en-US" sz="3200">
                <a:latin typeface="Bahnschrift SemiLight SemiConde" panose="020B0502040204020203" pitchFamily="34" charset="0"/>
              </a:rPr>
              <a:t>ƠNG PHÁP THỰC NGHIỆM</a:t>
            </a:r>
            <a:endParaRPr sz="3200">
              <a:latin typeface="Bahnschrift" panose="020B0502040204020203" pitchFamily="34" charset="0"/>
            </a:endParaRPr>
          </a:p>
        </p:txBody>
      </p:sp>
      <p:sp>
        <p:nvSpPr>
          <p:cNvPr id="3" name="TextBox 2">
            <a:extLst>
              <a:ext uri="{FF2B5EF4-FFF2-40B4-BE49-F238E27FC236}">
                <a16:creationId xmlns:a16="http://schemas.microsoft.com/office/drawing/2014/main" id="{E2FA7E50-73C4-4F8B-BD3E-36F9210583C7}"/>
              </a:ext>
            </a:extLst>
          </p:cNvPr>
          <p:cNvSpPr txBox="1"/>
          <p:nvPr/>
        </p:nvSpPr>
        <p:spPr>
          <a:xfrm>
            <a:off x="757972" y="1392485"/>
            <a:ext cx="7991062" cy="1261884"/>
          </a:xfrm>
          <a:prstGeom prst="rect">
            <a:avLst/>
          </a:prstGeom>
          <a:noFill/>
        </p:spPr>
        <p:txBody>
          <a:bodyPr wrap="square" rtlCol="0">
            <a:spAutoFit/>
          </a:bodyPr>
          <a:lstStyle/>
          <a:p>
            <a:pPr algn="just"/>
            <a:r>
              <a:rPr lang="en-US" sz="2000" err="1">
                <a:solidFill>
                  <a:schemeClr val="accent5"/>
                </a:solidFill>
                <a:latin typeface="Maven Pro" panose="020B0604020202020204" charset="0"/>
              </a:rPr>
              <a:t>Bước</a:t>
            </a:r>
            <a:r>
              <a:rPr lang="en-US" sz="2000">
                <a:solidFill>
                  <a:schemeClr val="accent5"/>
                </a:solidFill>
                <a:latin typeface="Maven Pro" panose="020B0604020202020204" charset="0"/>
              </a:rPr>
              <a:t> 3: </a:t>
            </a:r>
            <a:r>
              <a:rPr lang="en-US" sz="2000" err="1">
                <a:solidFill>
                  <a:schemeClr val="bg1"/>
                </a:solidFill>
                <a:latin typeface="Maven Pro" panose="020B0604020202020204" charset="0"/>
              </a:rPr>
              <a:t>Đối</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sánh</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đặc</a:t>
            </a:r>
            <a:r>
              <a:rPr lang="en-US" sz="2000">
                <a:solidFill>
                  <a:schemeClr val="bg1"/>
                </a:solidFill>
                <a:latin typeface="Maven Pro" panose="020B0604020202020204" charset="0"/>
              </a:rPr>
              <a:t> tr</a:t>
            </a:r>
            <a:r>
              <a:rPr lang="vi-VN" sz="2000">
                <a:solidFill>
                  <a:schemeClr val="bg1"/>
                </a:solidFill>
                <a:latin typeface="Maven Pro" panose="020B0604020202020204" charset="0"/>
              </a:rPr>
              <a:t>ư</a:t>
            </a:r>
            <a:r>
              <a:rPr lang="en-US" sz="2000">
                <a:solidFill>
                  <a:schemeClr val="bg1"/>
                </a:solidFill>
                <a:latin typeface="Maven Pro" panose="020B0604020202020204" charset="0"/>
              </a:rPr>
              <a:t>ng </a:t>
            </a:r>
            <a:r>
              <a:rPr lang="en-US" sz="2000" err="1">
                <a:solidFill>
                  <a:schemeClr val="bg1"/>
                </a:solidFill>
                <a:latin typeface="Maven Pro" panose="020B0604020202020204" charset="0"/>
              </a:rPr>
              <a:t>cục</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bộ</a:t>
            </a:r>
            <a:endParaRPr lang="en-US" sz="2000">
              <a:solidFill>
                <a:schemeClr val="bg1"/>
              </a:solidFill>
              <a:latin typeface="Maven Pro" panose="020B0604020202020204" charset="0"/>
            </a:endParaRPr>
          </a:p>
          <a:p>
            <a:pPr algn="just"/>
            <a:endPar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endParaRPr>
          </a:p>
          <a:p>
            <a:pPr marL="342900" indent="-342900" algn="just">
              <a:buClr>
                <a:schemeClr val="bg1"/>
              </a:buClr>
              <a:buFont typeface="Wingdings" panose="05000000000000000000" pitchFamily="2" charset="2"/>
              <a:buChar char="§"/>
            </a:pPr>
            <a:r>
              <a:rPr lang="en-US" sz="1800" err="1">
                <a:solidFill>
                  <a:schemeClr val="bg1"/>
                </a:solidFill>
                <a:latin typeface="Maven Pro" panose="020B0604020202020204" charset="0"/>
              </a:rPr>
              <a:t>Đối</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sánh</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đặc</a:t>
            </a:r>
            <a:r>
              <a:rPr lang="en-US" sz="1800">
                <a:solidFill>
                  <a:schemeClr val="bg1"/>
                </a:solidFill>
                <a:latin typeface="Maven Pro" panose="020B0604020202020204" charset="0"/>
              </a:rPr>
              <a:t> tr</a:t>
            </a:r>
            <a:r>
              <a:rPr lang="vi-VN" sz="1800">
                <a:solidFill>
                  <a:schemeClr val="bg1"/>
                </a:solidFill>
                <a:latin typeface="Maven Pro" panose="020B0604020202020204" charset="0"/>
              </a:rPr>
              <a:t>ư</a:t>
            </a:r>
            <a:r>
              <a:rPr lang="en-US" sz="1800">
                <a:solidFill>
                  <a:schemeClr val="bg1"/>
                </a:solidFill>
                <a:latin typeface="Maven Pro" panose="020B0604020202020204" charset="0"/>
              </a:rPr>
              <a:t>ng </a:t>
            </a:r>
            <a:r>
              <a:rPr lang="en-US" sz="1800" err="1">
                <a:solidFill>
                  <a:schemeClr val="bg1"/>
                </a:solidFill>
                <a:latin typeface="Maven Pro" panose="020B0604020202020204" charset="0"/>
              </a:rPr>
              <a:t>cục</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bộ</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giữa</a:t>
            </a:r>
            <a:r>
              <a:rPr lang="en-US" sz="1800">
                <a:solidFill>
                  <a:schemeClr val="bg1"/>
                </a:solidFill>
                <a:latin typeface="Maven Pro" panose="020B0604020202020204" charset="0"/>
              </a:rPr>
              <a:t> 2 </a:t>
            </a:r>
            <a:r>
              <a:rPr lang="en-US" sz="1800" err="1">
                <a:solidFill>
                  <a:schemeClr val="bg1"/>
                </a:solidFill>
                <a:latin typeface="Maven Pro" panose="020B0604020202020204" charset="0"/>
              </a:rPr>
              <a:t>cụm</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đặc</a:t>
            </a:r>
            <a:r>
              <a:rPr lang="en-US" sz="1800">
                <a:solidFill>
                  <a:schemeClr val="bg1"/>
                </a:solidFill>
                <a:latin typeface="Maven Pro" panose="020B0604020202020204" charset="0"/>
              </a:rPr>
              <a:t> tr</a:t>
            </a:r>
            <a:r>
              <a:rPr lang="vi-VN" sz="1800">
                <a:solidFill>
                  <a:schemeClr val="bg1"/>
                </a:solidFill>
                <a:latin typeface="Maven Pro" panose="020B0604020202020204" charset="0"/>
              </a:rPr>
              <a:t>ư</a:t>
            </a:r>
            <a:r>
              <a:rPr lang="en-US" sz="1800">
                <a:solidFill>
                  <a:schemeClr val="bg1"/>
                </a:solidFill>
                <a:latin typeface="Maven Pro" panose="020B0604020202020204" charset="0"/>
              </a:rPr>
              <a:t>ng I và j </a:t>
            </a:r>
            <a:r>
              <a:rPr lang="en-US" sz="1800" err="1">
                <a:solidFill>
                  <a:schemeClr val="bg1"/>
                </a:solidFill>
                <a:latin typeface="Maven Pro" panose="020B0604020202020204" charset="0"/>
              </a:rPr>
              <a:t>có</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thể</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coi</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là</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việc</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tính</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toán</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mức</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độ</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giống</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nhau</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giữa</a:t>
            </a:r>
            <a:r>
              <a:rPr lang="en-US" sz="1800">
                <a:solidFill>
                  <a:schemeClr val="bg1"/>
                </a:solidFill>
                <a:latin typeface="Maven Pro" panose="020B0604020202020204" charset="0"/>
              </a:rPr>
              <a:t> 2 </a:t>
            </a:r>
            <a:r>
              <a:rPr lang="en-US" sz="1800" err="1">
                <a:solidFill>
                  <a:schemeClr val="bg1"/>
                </a:solidFill>
                <a:latin typeface="Maven Pro" panose="020B0604020202020204" charset="0"/>
              </a:rPr>
              <a:t>cụm</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đặc</a:t>
            </a:r>
            <a:r>
              <a:rPr lang="en-US" sz="1800">
                <a:solidFill>
                  <a:schemeClr val="bg1"/>
                </a:solidFill>
                <a:latin typeface="Maven Pro" panose="020B0604020202020204" charset="0"/>
              </a:rPr>
              <a:t> tr</a:t>
            </a:r>
            <a:r>
              <a:rPr lang="vi-VN" sz="1800">
                <a:solidFill>
                  <a:schemeClr val="bg1"/>
                </a:solidFill>
                <a:latin typeface="Maven Pro" panose="020B0604020202020204" charset="0"/>
              </a:rPr>
              <a:t>ư</a:t>
            </a:r>
            <a:r>
              <a:rPr lang="en-US" sz="1800">
                <a:solidFill>
                  <a:schemeClr val="bg1"/>
                </a:solidFill>
                <a:latin typeface="Maven Pro" panose="020B0604020202020204" charset="0"/>
              </a:rPr>
              <a:t>ng </a:t>
            </a:r>
            <a:r>
              <a:rPr lang="en-US" sz="1800" err="1">
                <a:solidFill>
                  <a:schemeClr val="bg1"/>
                </a:solidFill>
                <a:latin typeface="Maven Pro" panose="020B0604020202020204" charset="0"/>
              </a:rPr>
              <a:t>đó</a:t>
            </a:r>
            <a:r>
              <a:rPr lang="en-US" sz="1800">
                <a:solidFill>
                  <a:schemeClr val="bg1"/>
                </a:solidFill>
                <a:latin typeface="Maven Pro" panose="020B0604020202020204" charset="0"/>
              </a:rPr>
              <a:t>.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DC6AA0-B5E7-4FE8-9A67-55A03E6A8B43}"/>
                  </a:ext>
                </a:extLst>
              </p:cNvPr>
              <p:cNvSpPr txBox="1"/>
              <p:nvPr/>
            </p:nvSpPr>
            <p:spPr>
              <a:xfrm>
                <a:off x="683081" y="2849892"/>
                <a:ext cx="5527219" cy="786113"/>
              </a:xfrm>
              <a:prstGeom prst="rect">
                <a:avLst/>
              </a:prstGeom>
              <a:noFill/>
            </p:spPr>
            <p:txBody>
              <a:bodyPr wrap="none" lIns="0" tIns="0" rIns="0" bIns="0" rtlCol="0">
                <a:spAutoFit/>
              </a:bodyPr>
              <a:lstStyle/>
              <a:p>
                <a14:m>
                  <m:oMath xmlns:m="http://schemas.openxmlformats.org/officeDocument/2006/math">
                    <m:r>
                      <a:rPr lang="en-US" sz="1600" b="0" i="1" smtClean="0">
                        <a:solidFill>
                          <a:schemeClr val="bg1"/>
                        </a:solidFill>
                        <a:latin typeface="Cambria Math" panose="02040503050406030204" pitchFamily="18" charset="0"/>
                      </a:rPr>
                      <m:t>𝑆𝑖𝑚𝑖𝑙𝑎𝑟𝑖𝑡𝑦</m:t>
                    </m:r>
                    <m:r>
                      <a:rPr lang="en-US" sz="1600" b="0" i="1" smtClean="0">
                        <a:solidFill>
                          <a:schemeClr val="bg1"/>
                        </a:solidFill>
                        <a:latin typeface="Cambria Math" panose="02040503050406030204" pitchFamily="18" charset="0"/>
                      </a:rPr>
                      <m:t>_</m:t>
                    </m:r>
                    <m:r>
                      <a:rPr lang="en-US" sz="1600" b="0" i="1" smtClean="0">
                        <a:solidFill>
                          <a:schemeClr val="bg1"/>
                        </a:solidFill>
                        <a:latin typeface="Cambria Math" panose="02040503050406030204" pitchFamily="18" charset="0"/>
                      </a:rPr>
                      <m:t>𝑙𝑒𝑣𝑒𝑙</m:t>
                    </m:r>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panose="02040503050406030204" pitchFamily="18" charset="0"/>
                          </a:rPr>
                          <m:t>𝑖</m:t>
                        </m:r>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𝑗</m:t>
                        </m:r>
                      </m:e>
                    </m:d>
                  </m:oMath>
                </a14:m>
                <a:r>
                  <a:rPr lang="en-US" sz="1600">
                    <a:solidFill>
                      <a:schemeClr val="bg1"/>
                    </a:solidFill>
                  </a:rPr>
                  <a:t> = </a:t>
                </a:r>
                <a14:m>
                  <m:oMath xmlns:m="http://schemas.openxmlformats.org/officeDocument/2006/math">
                    <m:d>
                      <m:dPr>
                        <m:begChr m:val="{"/>
                        <m:endChr m:val=""/>
                        <m:ctrlPr>
                          <a:rPr lang="en-US" sz="1600" i="1" dirty="0" smtClean="0">
                            <a:solidFill>
                              <a:schemeClr val="bg1"/>
                            </a:solidFill>
                            <a:latin typeface="Cambria Math" panose="02040503050406030204" pitchFamily="18" charset="0"/>
                          </a:rPr>
                        </m:ctrlPr>
                      </m:dPr>
                      <m:e>
                        <m:eqArr>
                          <m:eqArrPr>
                            <m:ctrlPr>
                              <a:rPr lang="en-US" sz="1600" i="1" dirty="0" smtClean="0">
                                <a:solidFill>
                                  <a:schemeClr val="bg1"/>
                                </a:solidFill>
                                <a:latin typeface="Cambria Math" panose="02040503050406030204" pitchFamily="18" charset="0"/>
                              </a:rPr>
                            </m:ctrlPr>
                          </m:eqArrPr>
                          <m:e>
                            <m:f>
                              <m:fPr>
                                <m:ctrlPr>
                                  <a:rPr lang="en-US" sz="1600" i="1" dirty="0" smtClean="0">
                                    <a:solidFill>
                                      <a:schemeClr val="bg1"/>
                                    </a:solidFill>
                                    <a:latin typeface="Cambria Math" panose="02040503050406030204" pitchFamily="18" charset="0"/>
                                  </a:rPr>
                                </m:ctrlPr>
                              </m:fPr>
                              <m:num>
                                <m:r>
                                  <a:rPr lang="en-US" sz="1600" b="0" i="1" dirty="0" smtClean="0">
                                    <a:solidFill>
                                      <a:schemeClr val="bg1"/>
                                    </a:solidFill>
                                    <a:latin typeface="Cambria Math" panose="02040503050406030204" pitchFamily="18" charset="0"/>
                                  </a:rPr>
                                  <m:t>𝑏𝑙</m:t>
                                </m:r>
                                <m:r>
                                  <a:rPr lang="en-US" sz="1600" b="0" i="1" dirty="0" smtClean="0">
                                    <a:solidFill>
                                      <a:schemeClr val="bg1"/>
                                    </a:solidFill>
                                    <a:latin typeface="Cambria Math" panose="02040503050406030204" pitchFamily="18" charset="0"/>
                                  </a:rPr>
                                  <m:t>−</m:t>
                                </m:r>
                                <m:r>
                                  <a:rPr lang="en-US" sz="1600" b="0" i="1" dirty="0" smtClean="0">
                                    <a:solidFill>
                                      <a:schemeClr val="bg1"/>
                                    </a:solidFill>
                                    <a:latin typeface="Cambria Math" panose="02040503050406030204" pitchFamily="18" charset="0"/>
                                  </a:rPr>
                                  <m:t>𝑊</m:t>
                                </m:r>
                                <m:d>
                                  <m:dPr>
                                    <m:begChr m:val="|"/>
                                    <m:endChr m:val="|"/>
                                    <m:ctrlPr>
                                      <a:rPr lang="en-US" sz="1600" b="0" i="1" dirty="0" smtClean="0">
                                        <a:solidFill>
                                          <a:schemeClr val="bg1"/>
                                        </a:solidFill>
                                        <a:latin typeface="Cambria Math" panose="02040503050406030204" pitchFamily="18" charset="0"/>
                                      </a:rPr>
                                    </m:ctrlPr>
                                  </m:dPr>
                                  <m:e>
                                    <m:r>
                                      <a:rPr lang="en-US" sz="1600" b="0" i="1" dirty="0" smtClean="0">
                                        <a:solidFill>
                                          <a:schemeClr val="bg1"/>
                                        </a:solidFill>
                                        <a:latin typeface="Cambria Math" panose="02040503050406030204" pitchFamily="18" charset="0"/>
                                      </a:rPr>
                                      <m:t>𝐹</m:t>
                                    </m:r>
                                    <m:sSubSup>
                                      <m:sSubSupPr>
                                        <m:ctrlPr>
                                          <a:rPr lang="en-US" sz="1600" b="0" i="1" dirty="0" smtClean="0">
                                            <a:solidFill>
                                              <a:schemeClr val="bg1"/>
                                            </a:solidFill>
                                            <a:latin typeface="Cambria Math" panose="02040503050406030204" pitchFamily="18" charset="0"/>
                                          </a:rPr>
                                        </m:ctrlPr>
                                      </m:sSubSupPr>
                                      <m:e>
                                        <m:r>
                                          <a:rPr lang="en-US" sz="1600" b="0" i="1" dirty="0" smtClean="0">
                                            <a:solidFill>
                                              <a:schemeClr val="bg1"/>
                                            </a:solidFill>
                                            <a:latin typeface="Cambria Math" panose="02040503050406030204" pitchFamily="18" charset="0"/>
                                          </a:rPr>
                                          <m:t>𝑙</m:t>
                                        </m:r>
                                      </m:e>
                                      <m:sub>
                                        <m:r>
                                          <a:rPr lang="en-US" sz="1600" b="0" i="1" dirty="0" smtClean="0">
                                            <a:solidFill>
                                              <a:schemeClr val="bg1"/>
                                            </a:solidFill>
                                            <a:latin typeface="Cambria Math" panose="02040503050406030204" pitchFamily="18" charset="0"/>
                                          </a:rPr>
                                          <m:t>𝑖</m:t>
                                        </m:r>
                                      </m:sub>
                                      <m:sup>
                                        <m:r>
                                          <a:rPr lang="en-US" sz="1600" b="0" i="1" dirty="0" smtClean="0">
                                            <a:solidFill>
                                              <a:schemeClr val="bg1"/>
                                            </a:solidFill>
                                            <a:latin typeface="Cambria Math" panose="02040503050406030204" pitchFamily="18" charset="0"/>
                                          </a:rPr>
                                          <m:t>𝐼</m:t>
                                        </m:r>
                                      </m:sup>
                                    </m:sSubSup>
                                    <m:r>
                                      <a:rPr lang="en-US" sz="1600" b="0" i="1" dirty="0" smtClean="0">
                                        <a:solidFill>
                                          <a:schemeClr val="bg1"/>
                                        </a:solidFill>
                                        <a:latin typeface="Cambria Math" panose="02040503050406030204" pitchFamily="18" charset="0"/>
                                      </a:rPr>
                                      <m:t>−</m:t>
                                    </m:r>
                                    <m:r>
                                      <a:rPr lang="en-US" sz="1600" b="0" i="1" dirty="0" smtClean="0">
                                        <a:solidFill>
                                          <a:schemeClr val="bg1"/>
                                        </a:solidFill>
                                        <a:latin typeface="Cambria Math" panose="02040503050406030204" pitchFamily="18" charset="0"/>
                                      </a:rPr>
                                      <m:t>𝐹</m:t>
                                    </m:r>
                                    <m:sSubSup>
                                      <m:sSubSupPr>
                                        <m:ctrlPr>
                                          <a:rPr lang="en-US" sz="1600" b="0" i="1" dirty="0" smtClean="0">
                                            <a:solidFill>
                                              <a:schemeClr val="bg1"/>
                                            </a:solidFill>
                                            <a:latin typeface="Cambria Math" panose="02040503050406030204" pitchFamily="18" charset="0"/>
                                          </a:rPr>
                                        </m:ctrlPr>
                                      </m:sSubSupPr>
                                      <m:e>
                                        <m:r>
                                          <a:rPr lang="en-US" sz="1600" b="0" i="1" dirty="0" smtClean="0">
                                            <a:solidFill>
                                              <a:schemeClr val="bg1"/>
                                            </a:solidFill>
                                            <a:latin typeface="Cambria Math" panose="02040503050406030204" pitchFamily="18" charset="0"/>
                                          </a:rPr>
                                          <m:t>𝑙</m:t>
                                        </m:r>
                                      </m:e>
                                      <m:sub>
                                        <m:r>
                                          <a:rPr lang="en-US" sz="1600" b="0" i="1" dirty="0" smtClean="0">
                                            <a:solidFill>
                                              <a:schemeClr val="bg1"/>
                                            </a:solidFill>
                                            <a:latin typeface="Cambria Math" panose="02040503050406030204" pitchFamily="18" charset="0"/>
                                          </a:rPr>
                                          <m:t>𝑗</m:t>
                                        </m:r>
                                      </m:sub>
                                      <m:sup>
                                        <m:r>
                                          <a:rPr lang="en-US" sz="1600" b="0" i="1" dirty="0" smtClean="0">
                                            <a:solidFill>
                                              <a:schemeClr val="bg1"/>
                                            </a:solidFill>
                                            <a:latin typeface="Cambria Math" panose="02040503050406030204" pitchFamily="18" charset="0"/>
                                          </a:rPr>
                                          <m:t>𝑇</m:t>
                                        </m:r>
                                      </m:sup>
                                    </m:sSubSup>
                                  </m:e>
                                </m:d>
                              </m:num>
                              <m:den>
                                <m:r>
                                  <a:rPr lang="en-US" sz="1600" b="0" i="1" dirty="0" smtClean="0">
                                    <a:solidFill>
                                      <a:schemeClr val="bg1"/>
                                    </a:solidFill>
                                    <a:latin typeface="Cambria Math" panose="02040503050406030204" pitchFamily="18" charset="0"/>
                                  </a:rPr>
                                  <m:t>𝑏𝑙</m:t>
                                </m:r>
                              </m:den>
                            </m:f>
                            <m:r>
                              <a:rPr lang="en-US" sz="1600" b="0" i="1" dirty="0" smtClean="0">
                                <a:solidFill>
                                  <a:schemeClr val="bg1"/>
                                </a:solidFill>
                                <a:latin typeface="Cambria Math" panose="02040503050406030204" pitchFamily="18" charset="0"/>
                              </a:rPr>
                              <m:t>,  </m:t>
                            </m:r>
                            <m:r>
                              <a:rPr lang="en-US" sz="1600" b="0" i="1" dirty="0" smtClean="0">
                                <a:solidFill>
                                  <a:schemeClr val="bg1"/>
                                </a:solidFill>
                                <a:latin typeface="Cambria Math" panose="02040503050406030204" pitchFamily="18" charset="0"/>
                              </a:rPr>
                              <m:t>𝑛</m:t>
                            </m:r>
                            <m:r>
                              <a:rPr lang="en-US" sz="1600" b="0" i="1" dirty="0" smtClean="0">
                                <a:solidFill>
                                  <a:schemeClr val="bg1"/>
                                </a:solidFill>
                                <a:latin typeface="Cambria Math" panose="02040503050406030204" pitchFamily="18" charset="0"/>
                              </a:rPr>
                              <m:t>ế</m:t>
                            </m:r>
                            <m:r>
                              <a:rPr lang="en-US" sz="1600" b="0" i="1" dirty="0" smtClean="0">
                                <a:solidFill>
                                  <a:schemeClr val="bg1"/>
                                </a:solidFill>
                                <a:latin typeface="Cambria Math" panose="02040503050406030204" pitchFamily="18" charset="0"/>
                              </a:rPr>
                              <m:t>𝑢</m:t>
                            </m:r>
                            <m:r>
                              <a:rPr lang="en-US" sz="1600" b="0" i="1" dirty="0" smtClean="0">
                                <a:solidFill>
                                  <a:schemeClr val="bg1"/>
                                </a:solidFill>
                                <a:latin typeface="Cambria Math" panose="02040503050406030204" pitchFamily="18" charset="0"/>
                              </a:rPr>
                              <m:t> </m:t>
                            </m:r>
                            <m:r>
                              <a:rPr lang="en-US" sz="1600" b="0" i="1" dirty="0" smtClean="0">
                                <a:solidFill>
                                  <a:schemeClr val="bg1"/>
                                </a:solidFill>
                                <a:latin typeface="Cambria Math" panose="02040503050406030204" pitchFamily="18" charset="0"/>
                              </a:rPr>
                              <m:t>𝑊</m:t>
                            </m:r>
                            <m:d>
                              <m:dPr>
                                <m:begChr m:val="|"/>
                                <m:endChr m:val="|"/>
                                <m:ctrlPr>
                                  <a:rPr lang="en-US" sz="1600" b="0" i="1" dirty="0" smtClean="0">
                                    <a:solidFill>
                                      <a:schemeClr val="bg1"/>
                                    </a:solidFill>
                                    <a:latin typeface="Cambria Math" panose="02040503050406030204" pitchFamily="18" charset="0"/>
                                  </a:rPr>
                                </m:ctrlPr>
                              </m:dPr>
                              <m:e>
                                <m:r>
                                  <a:rPr lang="en-US" sz="1600" b="0" i="1" dirty="0" smtClean="0">
                                    <a:solidFill>
                                      <a:schemeClr val="bg1"/>
                                    </a:solidFill>
                                    <a:latin typeface="Cambria Math" panose="02040503050406030204" pitchFamily="18" charset="0"/>
                                  </a:rPr>
                                  <m:t>𝐹</m:t>
                                </m:r>
                                <m:sSubSup>
                                  <m:sSubSupPr>
                                    <m:ctrlPr>
                                      <a:rPr lang="en-US" sz="1600" b="0" i="1" dirty="0" smtClean="0">
                                        <a:solidFill>
                                          <a:schemeClr val="bg1"/>
                                        </a:solidFill>
                                        <a:latin typeface="Cambria Math" panose="02040503050406030204" pitchFamily="18" charset="0"/>
                                      </a:rPr>
                                    </m:ctrlPr>
                                  </m:sSubSupPr>
                                  <m:e>
                                    <m:r>
                                      <a:rPr lang="en-US" sz="1600" b="0" i="1" dirty="0" smtClean="0">
                                        <a:solidFill>
                                          <a:schemeClr val="bg1"/>
                                        </a:solidFill>
                                        <a:latin typeface="Cambria Math" panose="02040503050406030204" pitchFamily="18" charset="0"/>
                                      </a:rPr>
                                      <m:t>𝑙</m:t>
                                    </m:r>
                                  </m:e>
                                  <m:sub>
                                    <m:r>
                                      <a:rPr lang="en-US" sz="1600" b="0" i="1" dirty="0" smtClean="0">
                                        <a:solidFill>
                                          <a:schemeClr val="bg1"/>
                                        </a:solidFill>
                                        <a:latin typeface="Cambria Math" panose="02040503050406030204" pitchFamily="18" charset="0"/>
                                      </a:rPr>
                                      <m:t>𝑖</m:t>
                                    </m:r>
                                  </m:sub>
                                  <m:sup>
                                    <m:r>
                                      <a:rPr lang="en-US" sz="1600" b="0" i="1" dirty="0" smtClean="0">
                                        <a:solidFill>
                                          <a:schemeClr val="bg1"/>
                                        </a:solidFill>
                                        <a:latin typeface="Cambria Math" panose="02040503050406030204" pitchFamily="18" charset="0"/>
                                      </a:rPr>
                                      <m:t>𝐼</m:t>
                                    </m:r>
                                  </m:sup>
                                </m:sSubSup>
                                <m:r>
                                  <a:rPr lang="en-US" sz="1600" b="0" i="1" dirty="0" smtClean="0">
                                    <a:solidFill>
                                      <a:schemeClr val="bg1"/>
                                    </a:solidFill>
                                    <a:latin typeface="Cambria Math" panose="02040503050406030204" pitchFamily="18" charset="0"/>
                                  </a:rPr>
                                  <m:t>−</m:t>
                                </m:r>
                                <m:r>
                                  <a:rPr lang="en-US" sz="1600" b="0" i="1" dirty="0" smtClean="0">
                                    <a:solidFill>
                                      <a:schemeClr val="bg1"/>
                                    </a:solidFill>
                                    <a:latin typeface="Cambria Math" panose="02040503050406030204" pitchFamily="18" charset="0"/>
                                  </a:rPr>
                                  <m:t>𝐹</m:t>
                                </m:r>
                                <m:sSubSup>
                                  <m:sSubSupPr>
                                    <m:ctrlPr>
                                      <a:rPr lang="en-US" sz="1600" b="0" i="1" dirty="0" smtClean="0">
                                        <a:solidFill>
                                          <a:schemeClr val="bg1"/>
                                        </a:solidFill>
                                        <a:latin typeface="Cambria Math" panose="02040503050406030204" pitchFamily="18" charset="0"/>
                                      </a:rPr>
                                    </m:ctrlPr>
                                  </m:sSubSupPr>
                                  <m:e>
                                    <m:r>
                                      <a:rPr lang="en-US" sz="1600" b="0" i="1" dirty="0" smtClean="0">
                                        <a:solidFill>
                                          <a:schemeClr val="bg1"/>
                                        </a:solidFill>
                                        <a:latin typeface="Cambria Math" panose="02040503050406030204" pitchFamily="18" charset="0"/>
                                      </a:rPr>
                                      <m:t>𝑙</m:t>
                                    </m:r>
                                  </m:e>
                                  <m:sub>
                                    <m:r>
                                      <a:rPr lang="en-US" sz="1600" b="0" i="1" dirty="0" smtClean="0">
                                        <a:solidFill>
                                          <a:schemeClr val="bg1"/>
                                        </a:solidFill>
                                        <a:latin typeface="Cambria Math" panose="02040503050406030204" pitchFamily="18" charset="0"/>
                                      </a:rPr>
                                      <m:t>𝑗</m:t>
                                    </m:r>
                                  </m:sub>
                                  <m:sup>
                                    <m:r>
                                      <a:rPr lang="en-US" sz="1600" b="0" i="1" dirty="0" smtClean="0">
                                        <a:solidFill>
                                          <a:schemeClr val="bg1"/>
                                        </a:solidFill>
                                        <a:latin typeface="Cambria Math" panose="02040503050406030204" pitchFamily="18" charset="0"/>
                                      </a:rPr>
                                      <m:t>𝑇</m:t>
                                    </m:r>
                                  </m:sup>
                                </m:sSubSup>
                              </m:e>
                            </m:d>
                            <m:r>
                              <a:rPr lang="en-US" sz="1600" b="0" i="1" dirty="0" smtClean="0">
                                <a:solidFill>
                                  <a:schemeClr val="bg1"/>
                                </a:solidFill>
                                <a:latin typeface="Cambria Math" panose="02040503050406030204" pitchFamily="18" charset="0"/>
                              </a:rPr>
                              <m:t>&lt;</m:t>
                            </m:r>
                            <m:r>
                              <a:rPr lang="en-US" sz="1600" b="0" i="1" dirty="0" smtClean="0">
                                <a:solidFill>
                                  <a:schemeClr val="bg1"/>
                                </a:solidFill>
                                <a:latin typeface="Cambria Math" panose="02040503050406030204" pitchFamily="18" charset="0"/>
                              </a:rPr>
                              <m:t>𝑏𝑙</m:t>
                            </m:r>
                            <m:r>
                              <a:rPr lang="en-US" sz="1600" b="0" i="1" dirty="0" smtClean="0">
                                <a:solidFill>
                                  <a:schemeClr val="bg1"/>
                                </a:solidFill>
                                <a:latin typeface="Cambria Math" panose="02040503050406030204" pitchFamily="18" charset="0"/>
                              </a:rPr>
                              <m:t> </m:t>
                            </m:r>
                          </m:e>
                          <m:e>
                            <m:r>
                              <a:rPr lang="en-US" sz="1600" b="0" i="1" dirty="0" smtClean="0">
                                <a:solidFill>
                                  <a:schemeClr val="bg1"/>
                                </a:solidFill>
                                <a:latin typeface="Cambria Math" panose="02040503050406030204" pitchFamily="18" charset="0"/>
                              </a:rPr>
                              <m:t>0,   </m:t>
                            </m:r>
                            <m:r>
                              <a:rPr lang="en-US" sz="1600" b="0" i="1" dirty="0" smtClean="0">
                                <a:solidFill>
                                  <a:schemeClr val="bg1"/>
                                </a:solidFill>
                                <a:latin typeface="Cambria Math" panose="02040503050406030204" pitchFamily="18" charset="0"/>
                              </a:rPr>
                              <m:t>𝑘h</m:t>
                            </m:r>
                            <m:r>
                              <a:rPr lang="en-US" sz="1600" b="0" i="1" dirty="0" smtClean="0">
                                <a:solidFill>
                                  <a:schemeClr val="bg1"/>
                                </a:solidFill>
                                <a:latin typeface="Cambria Math" panose="02040503050406030204" pitchFamily="18" charset="0"/>
                              </a:rPr>
                              <m:t>á</m:t>
                            </m:r>
                            <m:r>
                              <a:rPr lang="en-US" sz="1600" b="0" i="1" dirty="0" smtClean="0">
                                <a:solidFill>
                                  <a:schemeClr val="bg1"/>
                                </a:solidFill>
                                <a:latin typeface="Cambria Math" panose="02040503050406030204" pitchFamily="18" charset="0"/>
                              </a:rPr>
                              <m:t>𝑐</m:t>
                            </m:r>
                          </m:e>
                        </m:eqArr>
                      </m:e>
                    </m:d>
                  </m:oMath>
                </a14:m>
                <a:endParaRPr lang="en-US" sz="1600"/>
              </a:p>
            </p:txBody>
          </p:sp>
        </mc:Choice>
        <mc:Fallback xmlns="">
          <p:sp>
            <p:nvSpPr>
              <p:cNvPr id="9" name="TextBox 8">
                <a:extLst>
                  <a:ext uri="{FF2B5EF4-FFF2-40B4-BE49-F238E27FC236}">
                    <a16:creationId xmlns:a16="http://schemas.microsoft.com/office/drawing/2014/main" id="{B2DC6AA0-B5E7-4FE8-9A67-55A03E6A8B43}"/>
                  </a:ext>
                </a:extLst>
              </p:cNvPr>
              <p:cNvSpPr txBox="1">
                <a:spLocks noRot="1" noChangeAspect="1" noMove="1" noResize="1" noEditPoints="1" noAdjustHandles="1" noChangeArrowheads="1" noChangeShapeType="1" noTextEdit="1"/>
              </p:cNvSpPr>
              <p:nvPr/>
            </p:nvSpPr>
            <p:spPr>
              <a:xfrm>
                <a:off x="683081" y="2849892"/>
                <a:ext cx="5527219" cy="78611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8DC8755-F60C-419C-9694-90815EDA21C0}"/>
                  </a:ext>
                </a:extLst>
              </p:cNvPr>
              <p:cNvSpPr txBox="1"/>
              <p:nvPr/>
            </p:nvSpPr>
            <p:spPr>
              <a:xfrm>
                <a:off x="757972" y="3831529"/>
                <a:ext cx="3808735" cy="448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𝑉</m:t>
                      </m:r>
                      <m:r>
                        <a:rPr lang="en-US" b="0" i="1" smtClean="0">
                          <a:solidFill>
                            <a:schemeClr val="bg1"/>
                          </a:solidFill>
                          <a:latin typeface="Cambria Math" panose="02040503050406030204" pitchFamily="18" charset="0"/>
                        </a:rPr>
                        <m:t>ớ</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 </m:t>
                      </m:r>
                      <m:m>
                        <m:mPr>
                          <m:mcs>
                            <m:mc>
                              <m:mcPr>
                                <m:count m:val="1"/>
                                <m:mcJc m:val="center"/>
                              </m:mcPr>
                            </m:mc>
                          </m:mcs>
                          <m:ctrlPr>
                            <a:rPr lang="en-US" b="0" i="1" smtClean="0">
                              <a:solidFill>
                                <a:schemeClr val="bg1"/>
                              </a:solidFill>
                              <a:latin typeface="Cambria Math" panose="02040503050406030204" pitchFamily="18" charset="0"/>
                            </a:rPr>
                          </m:ctrlPr>
                        </m:mPr>
                        <m:mr>
                          <m:e>
                            <m:r>
                              <a:rPr lang="en-US" i="1">
                                <a:solidFill>
                                  <a:schemeClr val="bg1"/>
                                </a:solidFill>
                                <a:latin typeface="Cambria Math" panose="02040503050406030204" pitchFamily="18" charset="0"/>
                              </a:rPr>
                              <m:t>𝑊</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𝑑</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𝑑</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𝜙</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𝜙</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𝜑</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𝜑</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𝑛</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𝑛</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𝑡</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𝑡</m:t>
                                </m:r>
                              </m:sub>
                            </m:sSub>
                            <m: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𝑡</m:t>
                                </m:r>
                              </m:sub>
                            </m:sSub>
                            <m:r>
                              <a:rPr lang="en-US" i="1">
                                <a:solidFill>
                                  <a:schemeClr val="bg1"/>
                                </a:solidFill>
                                <a:latin typeface="Cambria Math" panose="02040503050406030204" pitchFamily="18" charset="0"/>
                              </a:rPr>
                              <m:t>)</m:t>
                            </m:r>
                          </m:e>
                        </m:mr>
                        <m:mr>
                          <m:e>
                            <m:r>
                              <a:rPr lang="en-US" b="0" i="1" smtClean="0">
                                <a:solidFill>
                                  <a:schemeClr val="bg1"/>
                                </a:solidFill>
                                <a:latin typeface="Cambria Math" panose="02040503050406030204" pitchFamily="18" charset="0"/>
                              </a:rPr>
                              <m:t>𝑏𝑙</m:t>
                            </m:r>
                            <m:r>
                              <a:rPr lang="en-US" b="0" i="1" smtClean="0">
                                <a:solidFill>
                                  <a:schemeClr val="bg1"/>
                                </a:solidFill>
                                <a:latin typeface="Cambria Math" panose="02040503050406030204" pitchFamily="18" charset="0"/>
                              </a:rPr>
                              <m:t>=6∗</m:t>
                            </m:r>
                            <m:r>
                              <a:rPr lang="en-US" b="0" i="1" smtClean="0">
                                <a:solidFill>
                                  <a:schemeClr val="bg1"/>
                                </a:solidFill>
                                <a:latin typeface="Cambria Math" panose="02040503050406030204" pitchFamily="18" charset="0"/>
                              </a:rPr>
                              <m:t>𝑚</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𝑣</m:t>
                            </m:r>
                            <m:r>
                              <a:rPr lang="en-US" b="0" i="1" smtClean="0">
                                <a:solidFill>
                                  <a:schemeClr val="bg1"/>
                                </a:solidFill>
                                <a:latin typeface="Cambria Math" panose="02040503050406030204" pitchFamily="18" charset="0"/>
                              </a:rPr>
                              <m:t>ớ</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𝑚</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𝑙𝑒𝑛𝑔𝑡h</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𝑊</m:t>
                                </m:r>
                              </m:e>
                            </m:d>
                            <m:r>
                              <a:rPr lang="en-US" b="0" i="1" smtClean="0">
                                <a:solidFill>
                                  <a:schemeClr val="bg1"/>
                                </a:solidFill>
                                <a:latin typeface="Cambria Math" panose="02040503050406030204" pitchFamily="18" charset="0"/>
                              </a:rPr>
                              <m:t>)</m:t>
                            </m:r>
                          </m:e>
                        </m:mr>
                      </m:m>
                    </m:oMath>
                  </m:oMathPara>
                </a14:m>
                <a:endParaRPr lang="en-US"/>
              </a:p>
            </p:txBody>
          </p:sp>
        </mc:Choice>
        <mc:Fallback xmlns="">
          <p:sp>
            <p:nvSpPr>
              <p:cNvPr id="11" name="TextBox 10">
                <a:extLst>
                  <a:ext uri="{FF2B5EF4-FFF2-40B4-BE49-F238E27FC236}">
                    <a16:creationId xmlns:a16="http://schemas.microsoft.com/office/drawing/2014/main" id="{F8DC8755-F60C-419C-9694-90815EDA21C0}"/>
                  </a:ext>
                </a:extLst>
              </p:cNvPr>
              <p:cNvSpPr txBox="1">
                <a:spLocks noRot="1" noChangeAspect="1" noMove="1" noResize="1" noEditPoints="1" noAdjustHandles="1" noChangeArrowheads="1" noChangeShapeType="1" noTextEdit="1"/>
              </p:cNvSpPr>
              <p:nvPr/>
            </p:nvSpPr>
            <p:spPr>
              <a:xfrm>
                <a:off x="757972" y="3831529"/>
                <a:ext cx="3808735" cy="448328"/>
              </a:xfrm>
              <a:prstGeom prst="rect">
                <a:avLst/>
              </a:prstGeom>
              <a:blipFill>
                <a:blip r:embed="rId4"/>
                <a:stretch>
                  <a:fillRect l="-480" t="-2740" r="-1120" b="-178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2C61C6A-1EEE-4DC6-BD9B-19B8B191A2ED}"/>
                  </a:ext>
                </a:extLst>
              </p:cNvPr>
              <p:cNvSpPr txBox="1"/>
              <p:nvPr/>
            </p:nvSpPr>
            <p:spPr>
              <a:xfrm>
                <a:off x="4970641" y="3636005"/>
                <a:ext cx="2187074" cy="971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𝑇𝑟𝑜𝑛𝑔</m:t>
                      </m:r>
                      <m:r>
                        <a:rPr lang="en-US" b="0" i="1" smtClean="0">
                          <a:solidFill>
                            <a:schemeClr val="bg1"/>
                          </a:solidFill>
                          <a:latin typeface="Cambria Math" panose="02040503050406030204" pitchFamily="18" charset="0"/>
                        </a:rPr>
                        <m:t> đó: </m:t>
                      </m:r>
                      <m:d>
                        <m:dPr>
                          <m:begChr m:val="{"/>
                          <m:endChr m:val=""/>
                          <m:ctrlPr>
                            <a:rPr lang="en-US" b="0" i="1" smtClean="0">
                              <a:solidFill>
                                <a:schemeClr val="bg1"/>
                              </a:solidFill>
                              <a:latin typeface="Cambria Math" panose="02040503050406030204" pitchFamily="18" charset="0"/>
                            </a:rPr>
                          </m:ctrlPr>
                        </m:dPr>
                        <m:e>
                          <m:eqArr>
                            <m:eqArrPr>
                              <m:ctrlPr>
                                <a:rPr lang="en-US" b="0" i="1" smtClean="0">
                                  <a:solidFill>
                                    <a:schemeClr val="bg1"/>
                                  </a:solidFill>
                                  <a:latin typeface="Cambria Math" panose="02040503050406030204" pitchFamily="18" charset="0"/>
                                </a:rPr>
                              </m:ctrlPr>
                            </m:eqArrPr>
                            <m:e>
                              <m:m>
                                <m:mPr>
                                  <m:mcs>
                                    <m:mc>
                                      <m:mcPr>
                                        <m:count m:val="1"/>
                                        <m:mcJc m:val="center"/>
                                      </m:mcPr>
                                    </m:mc>
                                  </m:mcs>
                                  <m:ctrlPr>
                                    <a:rPr lang="en-US" b="0" i="1" smtClean="0">
                                      <a:solidFill>
                                        <a:schemeClr val="bg1"/>
                                      </a:solidFill>
                                      <a:latin typeface="Cambria Math" panose="02040503050406030204" pitchFamily="18" charset="0"/>
                                    </a:rPr>
                                  </m:ctrlPr>
                                </m:mPr>
                                <m:mr>
                                  <m:e>
                                    <m:sSub>
                                      <m:sSubPr>
                                        <m:ctrlPr>
                                          <a:rPr lang="en-US" b="0" i="1" smtClean="0">
                                            <a:solidFill>
                                              <a:schemeClr val="bg1"/>
                                            </a:solidFill>
                                            <a:latin typeface="Cambria Math" panose="02040503050406030204" pitchFamily="18" charset="0"/>
                                          </a:rPr>
                                        </m:ctrlPr>
                                      </m:sSubPr>
                                      <m:e>
                                        <m:r>
                                          <m:rPr>
                                            <m:brk m:alnAt="7"/>
                                          </m:rPr>
                                          <a:rPr lang="en-US" b="0" i="1" smtClean="0">
                                            <a:solidFill>
                                              <a:schemeClr val="bg1"/>
                                            </a:solidFill>
                                            <a:latin typeface="Cambria Math" panose="02040503050406030204" pitchFamily="18" charset="0"/>
                                          </a:rPr>
                                          <m:t>𝑤</m:t>
                                        </m:r>
                                      </m:e>
                                      <m:sub>
                                        <m:r>
                                          <m:rPr>
                                            <m:brk m:alnAt="7"/>
                                          </m:rPr>
                                          <a:rPr lang="en-US" b="0" i="1" smtClean="0">
                                            <a:solidFill>
                                              <a:schemeClr val="bg1"/>
                                            </a:solidFill>
                                            <a:latin typeface="Cambria Math" panose="02040503050406030204" pitchFamily="18" charset="0"/>
                                          </a:rPr>
                                          <m:t>𝑑</m:t>
                                        </m:r>
                                      </m:sub>
                                    </m:sSub>
                                    <m:r>
                                      <m:rPr>
                                        <m:brk m:alnAt="7"/>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e>
                                </m:mr>
                                <m:m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𝜃</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𝜑</m:t>
                                        </m:r>
                                      </m:sub>
                                    </m:sSub>
                                    <m:r>
                                      <a:rPr lang="en-US" b="0" i="1" smtClean="0">
                                        <a:solidFill>
                                          <a:schemeClr val="bg1"/>
                                        </a:solidFill>
                                        <a:latin typeface="Cambria Math" panose="02040503050406030204" pitchFamily="18" charset="0"/>
                                      </a:rPr>
                                      <m:t>=0.3</m:t>
                                    </m:r>
                                  </m:e>
                                </m:mr>
                              </m:m>
                            </m:e>
                            <m:e>
                              <m:m>
                                <m:mPr>
                                  <m:mcs>
                                    <m:mc>
                                      <m:mcPr>
                                        <m:count m:val="1"/>
                                        <m:mcJc m:val="center"/>
                                      </m:mcPr>
                                    </m:mc>
                                  </m:mcs>
                                  <m:ctrlPr>
                                    <a:rPr lang="en-US" b="0" i="1" smtClean="0">
                                      <a:solidFill>
                                        <a:schemeClr val="bg1"/>
                                      </a:solidFill>
                                      <a:latin typeface="Cambria Math" panose="02040503050406030204" pitchFamily="18" charset="0"/>
                                    </a:rPr>
                                  </m:ctrlPr>
                                </m:mPr>
                                <m:m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m:rPr>
                                            <m:brk m:alnAt="7"/>
                                          </m:rPr>
                                          <a:rPr lang="en-US" b="0" i="1" smtClean="0">
                                            <a:solidFill>
                                              <a:schemeClr val="bg1"/>
                                            </a:solidFill>
                                            <a:latin typeface="Cambria Math" panose="02040503050406030204" pitchFamily="18" charset="0"/>
                                          </a:rPr>
                                          <m:t>𝑛</m:t>
                                        </m:r>
                                      </m:sub>
                                    </m:sSub>
                                    <m:r>
                                      <m:rPr>
                                        <m:brk m:alnAt="7"/>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3</m:t>
                                    </m:r>
                                  </m:e>
                                </m:mr>
                                <m:m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𝑡</m:t>
                                        </m:r>
                                      </m:sub>
                                    </m:sSub>
                                    <m:r>
                                      <a:rPr lang="en-US" b="0" i="1" smtClean="0">
                                        <a:solidFill>
                                          <a:schemeClr val="bg1"/>
                                        </a:solidFill>
                                        <a:latin typeface="Cambria Math" panose="02040503050406030204" pitchFamily="18" charset="0"/>
                                      </a:rPr>
                                      <m:t>=1</m:t>
                                    </m:r>
                                  </m:e>
                                </m:mr>
                              </m:m>
                            </m:e>
                          </m:eqArr>
                        </m:e>
                      </m:d>
                    </m:oMath>
                  </m:oMathPara>
                </a14:m>
                <a:endParaRPr lang="en-US"/>
              </a:p>
            </p:txBody>
          </p:sp>
        </mc:Choice>
        <mc:Fallback xmlns="">
          <p:sp>
            <p:nvSpPr>
              <p:cNvPr id="12" name="TextBox 11">
                <a:extLst>
                  <a:ext uri="{FF2B5EF4-FFF2-40B4-BE49-F238E27FC236}">
                    <a16:creationId xmlns:a16="http://schemas.microsoft.com/office/drawing/2014/main" id="{12C61C6A-1EEE-4DC6-BD9B-19B8B191A2ED}"/>
                  </a:ext>
                </a:extLst>
              </p:cNvPr>
              <p:cNvSpPr txBox="1">
                <a:spLocks noRot="1" noChangeAspect="1" noMove="1" noResize="1" noEditPoints="1" noAdjustHandles="1" noChangeArrowheads="1" noChangeShapeType="1" noTextEdit="1"/>
              </p:cNvSpPr>
              <p:nvPr/>
            </p:nvSpPr>
            <p:spPr>
              <a:xfrm>
                <a:off x="4970641" y="3636005"/>
                <a:ext cx="2187074" cy="97103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77936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2" name="Google Shape;1088;p38">
            <a:extLst>
              <a:ext uri="{FF2B5EF4-FFF2-40B4-BE49-F238E27FC236}">
                <a16:creationId xmlns:a16="http://schemas.microsoft.com/office/drawing/2014/main" id="{BF6CC964-8B98-4073-A0AE-57F2CC1A1789}"/>
              </a:ext>
            </a:extLst>
          </p:cNvPr>
          <p:cNvSpPr txBox="1">
            <a:spLocks noGrp="1"/>
          </p:cNvSpPr>
          <p:nvPr>
            <p:ph type="ctrTitle"/>
          </p:nvPr>
        </p:nvSpPr>
        <p:spPr>
          <a:xfrm>
            <a:off x="618824" y="411675"/>
            <a:ext cx="559147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a:latin typeface="Bahnschrift SemiLight SemiConde" panose="020B0502040204020203" pitchFamily="34" charset="0"/>
              </a:rPr>
              <a:t>PH</a:t>
            </a:r>
            <a:r>
              <a:rPr lang="vi-VN" sz="3200">
                <a:latin typeface="Bahnschrift SemiLight SemiConde" panose="020B0502040204020203" pitchFamily="34" charset="0"/>
              </a:rPr>
              <a:t>Ư</a:t>
            </a:r>
            <a:r>
              <a:rPr lang="en-US" sz="3200">
                <a:latin typeface="Bahnschrift SemiLight SemiConde" panose="020B0502040204020203" pitchFamily="34" charset="0"/>
              </a:rPr>
              <a:t>ƠNG PHÁP THỰC NGHIỆM</a:t>
            </a:r>
            <a:endParaRPr sz="3200">
              <a:latin typeface="Bahnschrift" panose="020B0502040204020203" pitchFamily="34" charset="0"/>
            </a:endParaRPr>
          </a:p>
        </p:txBody>
      </p:sp>
      <p:sp>
        <p:nvSpPr>
          <p:cNvPr id="3" name="TextBox 2">
            <a:extLst>
              <a:ext uri="{FF2B5EF4-FFF2-40B4-BE49-F238E27FC236}">
                <a16:creationId xmlns:a16="http://schemas.microsoft.com/office/drawing/2014/main" id="{E2FA7E50-73C4-4F8B-BD3E-36F9210583C7}"/>
              </a:ext>
            </a:extLst>
          </p:cNvPr>
          <p:cNvSpPr txBox="1"/>
          <p:nvPr/>
        </p:nvSpPr>
        <p:spPr>
          <a:xfrm>
            <a:off x="757972" y="1392485"/>
            <a:ext cx="7991062" cy="1538883"/>
          </a:xfrm>
          <a:prstGeom prst="rect">
            <a:avLst/>
          </a:prstGeom>
          <a:noFill/>
        </p:spPr>
        <p:txBody>
          <a:bodyPr wrap="square" rtlCol="0">
            <a:spAutoFit/>
          </a:bodyPr>
          <a:lstStyle/>
          <a:p>
            <a:pPr algn="just"/>
            <a:r>
              <a:rPr lang="en-US" sz="2000" err="1">
                <a:solidFill>
                  <a:schemeClr val="accent5"/>
                </a:solidFill>
                <a:latin typeface="Maven Pro" panose="020B0604020202020204" charset="0"/>
              </a:rPr>
              <a:t>Bước</a:t>
            </a:r>
            <a:r>
              <a:rPr lang="en-US" sz="2000">
                <a:solidFill>
                  <a:schemeClr val="accent5"/>
                </a:solidFill>
                <a:latin typeface="Maven Pro" panose="020B0604020202020204" charset="0"/>
              </a:rPr>
              <a:t> 4: </a:t>
            </a:r>
            <a:r>
              <a:rPr lang="en-US" sz="2000" err="1">
                <a:solidFill>
                  <a:schemeClr val="bg1"/>
                </a:solidFill>
                <a:latin typeface="Maven Pro" panose="020B0604020202020204" charset="0"/>
              </a:rPr>
              <a:t>Căn</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chỉnh</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bộ</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điểm</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đặc</a:t>
            </a:r>
            <a:r>
              <a:rPr lang="en-US" sz="2000">
                <a:solidFill>
                  <a:schemeClr val="bg1"/>
                </a:solidFill>
                <a:latin typeface="Maven Pro" panose="020B0604020202020204" charset="0"/>
              </a:rPr>
              <a:t> tr</a:t>
            </a:r>
            <a:r>
              <a:rPr lang="vi-VN" sz="2000">
                <a:solidFill>
                  <a:schemeClr val="bg1"/>
                </a:solidFill>
                <a:latin typeface="Maven Pro" panose="020B0604020202020204" charset="0"/>
              </a:rPr>
              <a:t>ư</a:t>
            </a:r>
            <a:r>
              <a:rPr lang="en-US" sz="2000">
                <a:solidFill>
                  <a:schemeClr val="bg1"/>
                </a:solidFill>
                <a:latin typeface="Maven Pro" panose="020B0604020202020204" charset="0"/>
              </a:rPr>
              <a:t>ng</a:t>
            </a:r>
          </a:p>
          <a:p>
            <a:pPr algn="just"/>
            <a:endPar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endParaRPr>
          </a:p>
          <a:p>
            <a:pPr marL="342900" indent="-342900" algn="just">
              <a:buClr>
                <a:schemeClr val="bg1"/>
              </a:buClr>
              <a:buFont typeface="Wingdings" panose="05000000000000000000" pitchFamily="2" charset="2"/>
              <a:buChar char="§"/>
            </a:pPr>
            <a:r>
              <a:rPr lang="en-US" sz="1800">
                <a:solidFill>
                  <a:schemeClr val="bg1"/>
                </a:solidFill>
                <a:latin typeface="Maven Pro" panose="020B0604020202020204" charset="0"/>
              </a:rPr>
              <a:t>Ta </a:t>
            </a:r>
            <a:r>
              <a:rPr lang="en-US" sz="1800" err="1">
                <a:solidFill>
                  <a:schemeClr val="bg1"/>
                </a:solidFill>
                <a:latin typeface="Maven Pro" panose="020B0604020202020204" charset="0"/>
              </a:rPr>
              <a:t>chọn</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lấy</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một</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cặp</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điểm</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đặc</a:t>
            </a:r>
            <a:r>
              <a:rPr lang="en-US" sz="1800">
                <a:solidFill>
                  <a:schemeClr val="bg1"/>
                </a:solidFill>
                <a:latin typeface="Maven Pro" panose="020B0604020202020204" charset="0"/>
              </a:rPr>
              <a:t> tr</a:t>
            </a:r>
            <a:r>
              <a:rPr lang="vi-VN" sz="1800">
                <a:solidFill>
                  <a:schemeClr val="bg1"/>
                </a:solidFill>
                <a:latin typeface="Maven Pro" panose="020B0604020202020204" charset="0"/>
              </a:rPr>
              <a:t>ư</a:t>
            </a:r>
            <a:r>
              <a:rPr lang="en-US" sz="1800">
                <a:solidFill>
                  <a:schemeClr val="bg1"/>
                </a:solidFill>
                <a:latin typeface="Maven Pro" panose="020B0604020202020204" charset="0"/>
              </a:rPr>
              <a:t>ng </a:t>
            </a:r>
            <a:r>
              <a:rPr lang="en-US" sz="1800" err="1">
                <a:solidFill>
                  <a:schemeClr val="bg1"/>
                </a:solidFill>
                <a:latin typeface="Maven Pro" panose="020B0604020202020204" charset="0"/>
              </a:rPr>
              <a:t>khớp</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nhất</a:t>
            </a:r>
            <a:r>
              <a:rPr lang="en-US" sz="1800">
                <a:solidFill>
                  <a:schemeClr val="bg1"/>
                </a:solidFill>
                <a:latin typeface="Maven Pro" panose="020B0604020202020204" charset="0"/>
              </a:rPr>
              <a:t> ở 2 </a:t>
            </a:r>
            <a:r>
              <a:rPr lang="en-US" sz="1800" err="1">
                <a:solidFill>
                  <a:schemeClr val="bg1"/>
                </a:solidFill>
                <a:latin typeface="Maven Pro" panose="020B0604020202020204" charset="0"/>
              </a:rPr>
              <a:t>vân</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tay</a:t>
            </a:r>
            <a:r>
              <a:rPr lang="en-US" sz="1800">
                <a:solidFill>
                  <a:schemeClr val="bg1"/>
                </a:solidFill>
                <a:latin typeface="Maven Pro" panose="020B0604020202020204" charset="0"/>
              </a:rPr>
              <a:t>.</a:t>
            </a:r>
          </a:p>
          <a:p>
            <a:pPr marL="342900" indent="-342900" algn="just">
              <a:buClr>
                <a:schemeClr val="bg1"/>
              </a:buClr>
              <a:buFont typeface="Wingdings" panose="05000000000000000000" pitchFamily="2" charset="2"/>
              <a:buChar char="§"/>
            </a:pPr>
            <a:r>
              <a:rPr lang="en-US" sz="1800" err="1">
                <a:solidFill>
                  <a:schemeClr val="bg1"/>
                </a:solidFill>
                <a:latin typeface="Maven Pro" panose="020B0604020202020204" charset="0"/>
              </a:rPr>
              <a:t>Chuyển</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toàn</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bộ</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các</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điểm</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đặc</a:t>
            </a:r>
            <a:r>
              <a:rPr lang="en-US" sz="1800">
                <a:solidFill>
                  <a:schemeClr val="bg1"/>
                </a:solidFill>
                <a:latin typeface="Maven Pro" panose="020B0604020202020204" charset="0"/>
              </a:rPr>
              <a:t> tr</a:t>
            </a:r>
            <a:r>
              <a:rPr lang="vi-VN" sz="1800">
                <a:solidFill>
                  <a:schemeClr val="bg1"/>
                </a:solidFill>
                <a:latin typeface="Maven Pro" panose="020B0604020202020204" charset="0"/>
              </a:rPr>
              <a:t>ư</a:t>
            </a:r>
            <a:r>
              <a:rPr lang="en-US" sz="1800">
                <a:solidFill>
                  <a:schemeClr val="bg1"/>
                </a:solidFill>
                <a:latin typeface="Maven Pro" panose="020B0604020202020204" charset="0"/>
              </a:rPr>
              <a:t>ng </a:t>
            </a:r>
            <a:r>
              <a:rPr lang="en-US" sz="1800" err="1">
                <a:solidFill>
                  <a:schemeClr val="bg1"/>
                </a:solidFill>
                <a:latin typeface="Maven Pro" panose="020B0604020202020204" charset="0"/>
              </a:rPr>
              <a:t>còn</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lại</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về</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hệ</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toạ</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độ</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cực</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với</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điểm</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gốc</a:t>
            </a:r>
            <a:r>
              <a:rPr lang="en-US" sz="1800">
                <a:solidFill>
                  <a:schemeClr val="bg1"/>
                </a:solidFill>
                <a:latin typeface="Maven Pro" panose="020B0604020202020204" charset="0"/>
              </a:rPr>
              <a:t> đ</a:t>
            </a:r>
            <a:r>
              <a:rPr lang="vi-VN" sz="1800">
                <a:solidFill>
                  <a:schemeClr val="bg1"/>
                </a:solidFill>
                <a:latin typeface="Maven Pro" panose="020B0604020202020204" charset="0"/>
              </a:rPr>
              <a:t>ư</a:t>
            </a:r>
            <a:r>
              <a:rPr lang="en-US" sz="1800" err="1">
                <a:solidFill>
                  <a:schemeClr val="bg1"/>
                </a:solidFill>
                <a:latin typeface="Maven Pro" panose="020B0604020202020204" charset="0"/>
              </a:rPr>
              <a:t>ợc</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lấy</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từ</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cặp</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điểm</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đặc</a:t>
            </a:r>
            <a:r>
              <a:rPr lang="en-US" sz="1800">
                <a:solidFill>
                  <a:schemeClr val="bg1"/>
                </a:solidFill>
                <a:latin typeface="Maven Pro" panose="020B0604020202020204" charset="0"/>
              </a:rPr>
              <a:t> tr</a:t>
            </a:r>
            <a:r>
              <a:rPr lang="vi-VN" sz="1800">
                <a:solidFill>
                  <a:schemeClr val="bg1"/>
                </a:solidFill>
                <a:latin typeface="Maven Pro" panose="020B0604020202020204" charset="0"/>
              </a:rPr>
              <a:t>ư</a:t>
            </a:r>
            <a:r>
              <a:rPr lang="en-US" sz="1800">
                <a:solidFill>
                  <a:schemeClr val="bg1"/>
                </a:solidFill>
                <a:latin typeface="Maven Pro" panose="020B0604020202020204" charset="0"/>
              </a:rPr>
              <a:t>ng </a:t>
            </a:r>
            <a:r>
              <a:rPr lang="en-US" sz="1800" err="1">
                <a:solidFill>
                  <a:schemeClr val="bg1"/>
                </a:solidFill>
                <a:latin typeface="Maven Pro" panose="020B0604020202020204" charset="0"/>
              </a:rPr>
              <a:t>khớp</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nhất</a:t>
            </a:r>
            <a:r>
              <a:rPr lang="en-US" sz="1800">
                <a:solidFill>
                  <a:schemeClr val="bg1"/>
                </a:solidFill>
                <a:latin typeface="Maven Pro" panose="020B0604020202020204" charset="0"/>
              </a:rPr>
              <a: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5780046-8706-42B7-9B4E-09FBAA3309B9}"/>
                  </a:ext>
                </a:extLst>
              </p:cNvPr>
              <p:cNvSpPr txBox="1"/>
              <p:nvPr/>
            </p:nvSpPr>
            <p:spPr>
              <a:xfrm>
                <a:off x="1047750" y="3118934"/>
                <a:ext cx="54993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solidFill>
                            <a:schemeClr val="bg1"/>
                          </a:solidFill>
                          <a:latin typeface="Cambria Math" panose="02040503050406030204" pitchFamily="18" charset="0"/>
                        </a:rPr>
                        <m:t>𝑠𝑖𝑚𝑖𝑙𝑎𝑟𝑖𝑡𝑦</m:t>
                      </m:r>
                      <m:r>
                        <a:rPr lang="en-US" sz="1800" i="1">
                          <a:solidFill>
                            <a:schemeClr val="bg1"/>
                          </a:solidFill>
                          <a:latin typeface="Cambria Math" panose="02040503050406030204" pitchFamily="18" charset="0"/>
                        </a:rPr>
                        <m:t>_</m:t>
                      </m:r>
                      <m:r>
                        <a:rPr lang="en-US" sz="1800" i="1">
                          <a:solidFill>
                            <a:schemeClr val="bg1"/>
                          </a:solidFill>
                          <a:latin typeface="Cambria Math" panose="02040503050406030204" pitchFamily="18" charset="0"/>
                        </a:rPr>
                        <m:t>𝑙𝑒𝑣𝑒𝑙</m:t>
                      </m:r>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𝑏</m:t>
                          </m:r>
                          <m:r>
                            <a:rPr lang="en-US" sz="1800" b="0" i="1" smtClean="0">
                              <a:solidFill>
                                <a:schemeClr val="bg1"/>
                              </a:solidFill>
                              <a:latin typeface="Cambria Math" panose="02040503050406030204" pitchFamily="18" charset="0"/>
                            </a:rPr>
                            <m:t>1,</m:t>
                          </m:r>
                          <m:r>
                            <a:rPr lang="en-US" sz="1800" b="0" i="1" smtClean="0">
                              <a:solidFill>
                                <a:schemeClr val="bg1"/>
                              </a:solidFill>
                              <a:latin typeface="Cambria Math" panose="02040503050406030204" pitchFamily="18" charset="0"/>
                            </a:rPr>
                            <m:t>𝑏</m:t>
                          </m:r>
                          <m:r>
                            <a:rPr lang="en-US" sz="1800" b="0" i="1" smtClean="0">
                              <a:solidFill>
                                <a:schemeClr val="bg1"/>
                              </a:solidFill>
                              <a:latin typeface="Cambria Math" panose="02040503050406030204" pitchFamily="18" charset="0"/>
                            </a:rPr>
                            <m:t>2</m:t>
                          </m:r>
                        </m:e>
                      </m:d>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max</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𝑠𝑖𝑚𝑖𝑙𝑎𝑟𝑖𝑡𝑦</m:t>
                      </m:r>
                      <m:r>
                        <a:rPr lang="en-US" sz="1800" b="0" i="1" smtClean="0">
                          <a:solidFill>
                            <a:schemeClr val="bg1"/>
                          </a:solidFill>
                          <a:latin typeface="Cambria Math" panose="02040503050406030204" pitchFamily="18" charset="0"/>
                        </a:rPr>
                        <m:t>_</m:t>
                      </m:r>
                      <m:r>
                        <a:rPr lang="en-US" sz="1800" b="0" i="1" smtClean="0">
                          <a:solidFill>
                            <a:schemeClr val="bg1"/>
                          </a:solidFill>
                          <a:latin typeface="Cambria Math" panose="02040503050406030204" pitchFamily="18" charset="0"/>
                        </a:rPr>
                        <m:t>𝑙𝑒𝑣𝑒𝑙</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𝑗</m:t>
                      </m:r>
                      <m:r>
                        <a:rPr lang="en-US" sz="1800" b="0" i="1" smtClean="0">
                          <a:solidFill>
                            <a:schemeClr val="bg1"/>
                          </a:solidFill>
                          <a:latin typeface="Cambria Math" panose="02040503050406030204" pitchFamily="18" charset="0"/>
                        </a:rPr>
                        <m:t>))</m:t>
                      </m:r>
                    </m:oMath>
                  </m:oMathPara>
                </a14:m>
                <a:endParaRPr lang="en-US" sz="1800"/>
              </a:p>
            </p:txBody>
          </p:sp>
        </mc:Choice>
        <mc:Fallback xmlns="">
          <p:sp>
            <p:nvSpPr>
              <p:cNvPr id="4" name="TextBox 3">
                <a:extLst>
                  <a:ext uri="{FF2B5EF4-FFF2-40B4-BE49-F238E27FC236}">
                    <a16:creationId xmlns:a16="http://schemas.microsoft.com/office/drawing/2014/main" id="{55780046-8706-42B7-9B4E-09FBAA3309B9}"/>
                  </a:ext>
                </a:extLst>
              </p:cNvPr>
              <p:cNvSpPr txBox="1">
                <a:spLocks noRot="1" noChangeAspect="1" noMove="1" noResize="1" noEditPoints="1" noAdjustHandles="1" noChangeArrowheads="1" noChangeShapeType="1" noTextEdit="1"/>
              </p:cNvSpPr>
              <p:nvPr/>
            </p:nvSpPr>
            <p:spPr>
              <a:xfrm>
                <a:off x="1047750" y="3118934"/>
                <a:ext cx="5499326" cy="276999"/>
              </a:xfrm>
              <a:prstGeom prst="rect">
                <a:avLst/>
              </a:prstGeom>
              <a:blipFill>
                <a:blip r:embed="rId3"/>
                <a:stretch>
                  <a:fillRect l="-887" t="-2222" r="-998"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342BFCF-F0B4-4659-8131-3D26FC0D3033}"/>
                  </a:ext>
                </a:extLst>
              </p:cNvPr>
              <p:cNvSpPr txBox="1"/>
              <p:nvPr/>
            </p:nvSpPr>
            <p:spPr>
              <a:xfrm>
                <a:off x="1047750" y="3583499"/>
                <a:ext cx="1473224" cy="742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𝐹</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𝑔</m:t>
                          </m:r>
                        </m:e>
                        <m:sub>
                          <m:r>
                            <a:rPr lang="en-US" sz="1800" b="0" i="1" smtClean="0">
                              <a:solidFill>
                                <a:schemeClr val="bg1"/>
                              </a:solidFill>
                              <a:latin typeface="Cambria Math" panose="02040503050406030204" pitchFamily="18" charset="0"/>
                            </a:rPr>
                            <m:t>𝑘</m:t>
                          </m:r>
                        </m:sub>
                      </m:sSub>
                      <m:r>
                        <a:rPr lang="en-US" sz="1800" b="0" i="1" smtClean="0">
                          <a:solidFill>
                            <a:schemeClr val="bg1"/>
                          </a:solidFill>
                          <a:latin typeface="Cambria Math" panose="02040503050406030204" pitchFamily="18" charset="0"/>
                        </a:rPr>
                        <m:t>=</m:t>
                      </m:r>
                      <m:d>
                        <m:dPr>
                          <m:ctrlPr>
                            <a:rPr lang="en-US" sz="1800" b="0" i="1" smtClean="0">
                              <a:solidFill>
                                <a:schemeClr val="bg1"/>
                              </a:solidFill>
                              <a:latin typeface="Cambria Math" panose="02040503050406030204" pitchFamily="18" charset="0"/>
                            </a:rPr>
                          </m:ctrlPr>
                        </m:dPr>
                        <m:e>
                          <m:m>
                            <m:mPr>
                              <m:mcs>
                                <m:mc>
                                  <m:mcPr>
                                    <m:count m:val="1"/>
                                    <m:mcJc m:val="center"/>
                                  </m:mcPr>
                                </m:mc>
                              </m:mcs>
                              <m:ctrlPr>
                                <a:rPr lang="en-US" sz="1800" b="0" i="1" smtClean="0">
                                  <a:solidFill>
                                    <a:schemeClr val="bg1"/>
                                  </a:solidFill>
                                  <a:latin typeface="Cambria Math" panose="02040503050406030204" pitchFamily="18" charset="0"/>
                                </a:rPr>
                              </m:ctrlPr>
                            </m:mPr>
                            <m:mr>
                              <m:e>
                                <m:sSub>
                                  <m:sSubPr>
                                    <m:ctrlPr>
                                      <a:rPr lang="en-US" sz="1800" b="0" i="1" smtClean="0">
                                        <a:solidFill>
                                          <a:schemeClr val="bg1"/>
                                        </a:solidFill>
                                        <a:latin typeface="Cambria Math" panose="02040503050406030204" pitchFamily="18" charset="0"/>
                                      </a:rPr>
                                    </m:ctrlPr>
                                  </m:sSubPr>
                                  <m:e>
                                    <m:r>
                                      <m:rPr>
                                        <m:brk m:alnAt="7"/>
                                      </m:rPr>
                                      <a:rPr lang="en-US" sz="1800" b="0" i="1" smtClean="0">
                                        <a:solidFill>
                                          <a:schemeClr val="bg1"/>
                                        </a:solidFill>
                                        <a:latin typeface="Cambria Math" panose="02040503050406030204" pitchFamily="18" charset="0"/>
                                      </a:rPr>
                                      <m:t>𝑟</m:t>
                                    </m:r>
                                  </m:e>
                                  <m:sub>
                                    <m:r>
                                      <m:rPr>
                                        <m:brk m:alnAt="7"/>
                                      </m:rP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𝑏</m:t>
                                    </m:r>
                                  </m:sub>
                                </m:sSub>
                              </m:e>
                            </m:mr>
                            <m:m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𝜃</m:t>
                                    </m:r>
                                  </m:e>
                                  <m:sub>
                                    <m:r>
                                      <a:rPr lang="en-US" sz="1800" b="0" i="1" smtClean="0">
                                        <a:solidFill>
                                          <a:schemeClr val="bg1"/>
                                        </a:solidFill>
                                        <a:latin typeface="Cambria Math" panose="02040503050406030204" pitchFamily="18" charset="0"/>
                                      </a:rPr>
                                      <m:t>𝑘𝑏</m:t>
                                    </m:r>
                                  </m:sub>
                                </m:sSub>
                              </m:e>
                            </m:mr>
                            <m:m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𝜑</m:t>
                                    </m:r>
                                  </m:e>
                                  <m:sub>
                                    <m:r>
                                      <a:rPr lang="en-US" sz="1800" b="0" i="1" smtClean="0">
                                        <a:solidFill>
                                          <a:schemeClr val="bg1"/>
                                        </a:solidFill>
                                        <a:latin typeface="Cambria Math" panose="02040503050406030204" pitchFamily="18" charset="0"/>
                                      </a:rPr>
                                      <m:t>𝑘𝑏</m:t>
                                    </m:r>
                                  </m:sub>
                                </m:sSub>
                              </m:e>
                            </m:mr>
                          </m:m>
                        </m:e>
                      </m:d>
                      <m:r>
                        <a:rPr lang="en-US" sz="1800" b="0" i="1" smtClean="0">
                          <a:solidFill>
                            <a:schemeClr val="bg1"/>
                          </a:solidFill>
                          <a:latin typeface="Cambria Math" panose="02040503050406030204" pitchFamily="18" charset="0"/>
                        </a:rPr>
                        <m:t> </m:t>
                      </m:r>
                    </m:oMath>
                  </m:oMathPara>
                </a14:m>
                <a:endParaRPr lang="en-US" sz="1800"/>
              </a:p>
            </p:txBody>
          </p:sp>
        </mc:Choice>
        <mc:Fallback xmlns="">
          <p:sp>
            <p:nvSpPr>
              <p:cNvPr id="5" name="TextBox 4">
                <a:extLst>
                  <a:ext uri="{FF2B5EF4-FFF2-40B4-BE49-F238E27FC236}">
                    <a16:creationId xmlns:a16="http://schemas.microsoft.com/office/drawing/2014/main" id="{7342BFCF-F0B4-4659-8131-3D26FC0D3033}"/>
                  </a:ext>
                </a:extLst>
              </p:cNvPr>
              <p:cNvSpPr txBox="1">
                <a:spLocks noRot="1" noChangeAspect="1" noMove="1" noResize="1" noEditPoints="1" noAdjustHandles="1" noChangeArrowheads="1" noChangeShapeType="1" noTextEdit="1"/>
              </p:cNvSpPr>
              <p:nvPr/>
            </p:nvSpPr>
            <p:spPr>
              <a:xfrm>
                <a:off x="1047750" y="3583499"/>
                <a:ext cx="1473224" cy="74296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06475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2" name="Google Shape;1088;p38">
            <a:extLst>
              <a:ext uri="{FF2B5EF4-FFF2-40B4-BE49-F238E27FC236}">
                <a16:creationId xmlns:a16="http://schemas.microsoft.com/office/drawing/2014/main" id="{BF6CC964-8B98-4073-A0AE-57F2CC1A1789}"/>
              </a:ext>
            </a:extLst>
          </p:cNvPr>
          <p:cNvSpPr txBox="1">
            <a:spLocks noGrp="1"/>
          </p:cNvSpPr>
          <p:nvPr>
            <p:ph type="ctrTitle"/>
          </p:nvPr>
        </p:nvSpPr>
        <p:spPr>
          <a:xfrm>
            <a:off x="618824" y="411675"/>
            <a:ext cx="559147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a:latin typeface="Bahnschrift SemiLight SemiConde" panose="020B0502040204020203" pitchFamily="34" charset="0"/>
              </a:rPr>
              <a:t>PH</a:t>
            </a:r>
            <a:r>
              <a:rPr lang="vi-VN" sz="3200">
                <a:latin typeface="Bahnschrift SemiLight SemiConde" panose="020B0502040204020203" pitchFamily="34" charset="0"/>
              </a:rPr>
              <a:t>Ư</a:t>
            </a:r>
            <a:r>
              <a:rPr lang="en-US" sz="3200">
                <a:latin typeface="Bahnschrift SemiLight SemiConde" panose="020B0502040204020203" pitchFamily="34" charset="0"/>
              </a:rPr>
              <a:t>ƠNG PHÁP THỰC NGHIỆM</a:t>
            </a:r>
            <a:endParaRPr sz="3200">
              <a:latin typeface="Bahnschrift" panose="020B0502040204020203" pitchFamily="34" charset="0"/>
            </a:endParaRPr>
          </a:p>
        </p:txBody>
      </p:sp>
      <p:sp>
        <p:nvSpPr>
          <p:cNvPr id="3" name="TextBox 2">
            <a:extLst>
              <a:ext uri="{FF2B5EF4-FFF2-40B4-BE49-F238E27FC236}">
                <a16:creationId xmlns:a16="http://schemas.microsoft.com/office/drawing/2014/main" id="{E2FA7E50-73C4-4F8B-BD3E-36F9210583C7}"/>
              </a:ext>
            </a:extLst>
          </p:cNvPr>
          <p:cNvSpPr txBox="1"/>
          <p:nvPr/>
        </p:nvSpPr>
        <p:spPr>
          <a:xfrm>
            <a:off x="757972" y="1392485"/>
            <a:ext cx="7991062" cy="1261884"/>
          </a:xfrm>
          <a:prstGeom prst="rect">
            <a:avLst/>
          </a:prstGeom>
          <a:noFill/>
        </p:spPr>
        <p:txBody>
          <a:bodyPr wrap="square" rtlCol="0">
            <a:spAutoFit/>
          </a:bodyPr>
          <a:lstStyle/>
          <a:p>
            <a:pPr algn="just"/>
            <a:r>
              <a:rPr lang="en-US" sz="2000" err="1">
                <a:solidFill>
                  <a:schemeClr val="accent5"/>
                </a:solidFill>
                <a:latin typeface="Maven Pro" panose="020B0604020202020204" charset="0"/>
              </a:rPr>
              <a:t>Bước</a:t>
            </a:r>
            <a:r>
              <a:rPr lang="en-US" sz="2000">
                <a:solidFill>
                  <a:schemeClr val="accent5"/>
                </a:solidFill>
                <a:latin typeface="Maven Pro" panose="020B0604020202020204" charset="0"/>
              </a:rPr>
              <a:t> 5: </a:t>
            </a:r>
            <a:r>
              <a:rPr lang="en-US" sz="2000" err="1">
                <a:solidFill>
                  <a:schemeClr val="bg1"/>
                </a:solidFill>
                <a:latin typeface="Maven Pro" panose="020B0604020202020204" charset="0"/>
              </a:rPr>
              <a:t>Đối</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sánh</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đặc</a:t>
            </a:r>
            <a:r>
              <a:rPr lang="en-US" sz="2000">
                <a:solidFill>
                  <a:schemeClr val="bg1"/>
                </a:solidFill>
                <a:latin typeface="Maven Pro" panose="020B0604020202020204" charset="0"/>
              </a:rPr>
              <a:t> tr</a:t>
            </a:r>
            <a:r>
              <a:rPr lang="vi-VN" sz="2000">
                <a:solidFill>
                  <a:schemeClr val="bg1"/>
                </a:solidFill>
                <a:latin typeface="Maven Pro" panose="020B0604020202020204" charset="0"/>
              </a:rPr>
              <a:t>ư</a:t>
            </a:r>
            <a:r>
              <a:rPr lang="en-US" sz="2000">
                <a:solidFill>
                  <a:schemeClr val="bg1"/>
                </a:solidFill>
                <a:latin typeface="Maven Pro" panose="020B0604020202020204" charset="0"/>
              </a:rPr>
              <a:t>ng </a:t>
            </a:r>
            <a:r>
              <a:rPr lang="en-US" sz="2000" err="1">
                <a:solidFill>
                  <a:schemeClr val="bg1"/>
                </a:solidFill>
                <a:latin typeface="Maven Pro" panose="020B0604020202020204" charset="0"/>
              </a:rPr>
              <a:t>toàn</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cục</a:t>
            </a:r>
            <a:endParaRPr lang="en-US" sz="2000">
              <a:solidFill>
                <a:schemeClr val="bg1"/>
              </a:solidFill>
              <a:latin typeface="Maven Pro" panose="020B0604020202020204" charset="0"/>
            </a:endParaRPr>
          </a:p>
          <a:p>
            <a:pPr algn="just"/>
            <a:endPar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endParaRPr>
          </a:p>
          <a:p>
            <a:pPr marL="342900" indent="-342900" algn="just">
              <a:buClr>
                <a:schemeClr val="bg1"/>
              </a:buClr>
              <a:buFont typeface="Wingdings" panose="05000000000000000000" pitchFamily="2" charset="2"/>
              <a:buChar char="§"/>
            </a:pPr>
            <a:r>
              <a:rPr lang="en-US" sz="1800" err="1">
                <a:solidFill>
                  <a:schemeClr val="bg1"/>
                </a:solidFill>
                <a:latin typeface="Maven Pro" panose="020B0604020202020204" charset="0"/>
              </a:rPr>
              <a:t>Từ</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bộ</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điểm</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đặc</a:t>
            </a:r>
            <a:r>
              <a:rPr lang="en-US" sz="1800">
                <a:solidFill>
                  <a:schemeClr val="bg1"/>
                </a:solidFill>
                <a:latin typeface="Maven Pro" panose="020B0604020202020204" charset="0"/>
              </a:rPr>
              <a:t> tr</a:t>
            </a:r>
            <a:r>
              <a:rPr lang="vi-VN" sz="1800">
                <a:solidFill>
                  <a:schemeClr val="bg1"/>
                </a:solidFill>
                <a:latin typeface="Maven Pro" panose="020B0604020202020204" charset="0"/>
              </a:rPr>
              <a:t>ư</a:t>
            </a:r>
            <a:r>
              <a:rPr lang="en-US" sz="1800">
                <a:solidFill>
                  <a:schemeClr val="bg1"/>
                </a:solidFill>
                <a:latin typeface="Maven Pro" panose="020B0604020202020204" charset="0"/>
              </a:rPr>
              <a:t>ng </a:t>
            </a:r>
            <a:r>
              <a:rPr lang="en-US" sz="1800" err="1">
                <a:solidFill>
                  <a:schemeClr val="bg1"/>
                </a:solidFill>
                <a:latin typeface="Maven Pro" panose="020B0604020202020204" charset="0"/>
              </a:rPr>
              <a:t>đã</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căn</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chỉnh</a:t>
            </a:r>
            <a:r>
              <a:rPr lang="en-US" sz="1800">
                <a:solidFill>
                  <a:schemeClr val="bg1"/>
                </a:solidFill>
                <a:latin typeface="Maven Pro" panose="020B0604020202020204" charset="0"/>
              </a:rPr>
              <a:t>, ta </a:t>
            </a:r>
            <a:r>
              <a:rPr lang="en-US" sz="1800" err="1">
                <a:solidFill>
                  <a:schemeClr val="bg1"/>
                </a:solidFill>
                <a:latin typeface="Maven Pro" panose="020B0604020202020204" charset="0"/>
              </a:rPr>
              <a:t>tính</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toán</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mức</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độ</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khớp</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giữa</a:t>
            </a:r>
            <a:r>
              <a:rPr lang="en-US" sz="1800">
                <a:solidFill>
                  <a:schemeClr val="bg1"/>
                </a:solidFill>
                <a:latin typeface="Maven Pro" panose="020B0604020202020204" charset="0"/>
              </a:rPr>
              <a:t> 2 </a:t>
            </a:r>
            <a:r>
              <a:rPr lang="en-US" sz="1800" err="1">
                <a:solidFill>
                  <a:schemeClr val="bg1"/>
                </a:solidFill>
                <a:latin typeface="Maven Pro" panose="020B0604020202020204" charset="0"/>
              </a:rPr>
              <a:t>điểm</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đặc</a:t>
            </a:r>
            <a:r>
              <a:rPr lang="en-US" sz="1800">
                <a:solidFill>
                  <a:schemeClr val="bg1"/>
                </a:solidFill>
                <a:latin typeface="Maven Pro" panose="020B0604020202020204" charset="0"/>
              </a:rPr>
              <a:t> tr</a:t>
            </a:r>
            <a:r>
              <a:rPr lang="vi-VN" sz="1800">
                <a:solidFill>
                  <a:schemeClr val="bg1"/>
                </a:solidFill>
                <a:latin typeface="Maven Pro" panose="020B0604020202020204" charset="0"/>
              </a:rPr>
              <a:t>ư</a:t>
            </a:r>
            <a:r>
              <a:rPr lang="en-US" sz="1800">
                <a:solidFill>
                  <a:schemeClr val="bg1"/>
                </a:solidFill>
                <a:latin typeface="Maven Pro" panose="020B0604020202020204" charset="0"/>
              </a:rPr>
              <a:t>ng </a:t>
            </a:r>
            <a:r>
              <a:rPr lang="en-US" sz="1800" err="1">
                <a:solidFill>
                  <a:schemeClr val="bg1"/>
                </a:solidFill>
                <a:latin typeface="Maven Pro" panose="020B0604020202020204" charset="0"/>
              </a:rPr>
              <a:t>i</a:t>
            </a:r>
            <a:r>
              <a:rPr lang="en-US" sz="1800">
                <a:solidFill>
                  <a:schemeClr val="bg1"/>
                </a:solidFill>
                <a:latin typeface="Maven Pro" panose="020B0604020202020204" charset="0"/>
              </a:rPr>
              <a:t>, j </a:t>
            </a:r>
            <a:r>
              <a:rPr lang="en-US" sz="1800" err="1">
                <a:solidFill>
                  <a:schemeClr val="bg1"/>
                </a:solidFill>
                <a:latin typeface="Maven Pro" panose="020B0604020202020204" charset="0"/>
              </a:rPr>
              <a:t>bất</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kỳ</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trong</a:t>
            </a:r>
            <a:r>
              <a:rPr lang="en-US" sz="1800">
                <a:solidFill>
                  <a:schemeClr val="bg1"/>
                </a:solidFill>
                <a:latin typeface="Maven Pro" panose="020B0604020202020204" charset="0"/>
              </a:rPr>
              <a:t> 2 </a:t>
            </a:r>
            <a:r>
              <a:rPr lang="en-US" sz="1800" err="1">
                <a:solidFill>
                  <a:schemeClr val="bg1"/>
                </a:solidFill>
                <a:latin typeface="Maven Pro" panose="020B0604020202020204" charset="0"/>
              </a:rPr>
              <a:t>bộ</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điểm</a:t>
            </a:r>
            <a:r>
              <a:rPr lang="en-US" sz="1800">
                <a:solidFill>
                  <a:schemeClr val="bg1"/>
                </a:solidFill>
                <a:latin typeface="Maven Pro" panose="020B0604020202020204" charset="0"/>
              </a:rPr>
              <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26DE1BD-1AF3-4097-B796-69AD00D793DE}"/>
                  </a:ext>
                </a:extLst>
              </p:cNvPr>
              <p:cNvSpPr txBox="1"/>
              <p:nvPr/>
            </p:nvSpPr>
            <p:spPr>
              <a:xfrm>
                <a:off x="1184910" y="2949657"/>
                <a:ext cx="6596293" cy="559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𝑚𝑎𝑡𝑐h𝑖𝑛𝑔</m:t>
                      </m:r>
                      <m:r>
                        <a:rPr lang="en-US" b="0" i="1" smtClean="0">
                          <a:solidFill>
                            <a:schemeClr val="bg1"/>
                          </a:solidFill>
                          <a:latin typeface="Cambria Math" panose="02040503050406030204" pitchFamily="18" charset="0"/>
                        </a:rPr>
                        <m:t>_</m:t>
                      </m:r>
                      <m:r>
                        <a:rPr lang="en-US" b="0" i="1" smtClean="0">
                          <a:solidFill>
                            <a:schemeClr val="bg1"/>
                          </a:solidFill>
                          <a:latin typeface="Cambria Math" panose="02040503050406030204" pitchFamily="18" charset="0"/>
                        </a:rPr>
                        <m:t>𝑙𝑒𝑣𝑒𝑙</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𝑗</m:t>
                          </m:r>
                        </m:e>
                      </m:d>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eqArr>
                            <m:eqArrPr>
                              <m:ctrlPr>
                                <a:rPr lang="en-US" b="0" i="1" smtClean="0">
                                  <a:solidFill>
                                    <a:schemeClr val="bg1"/>
                                  </a:solidFill>
                                  <a:latin typeface="Cambria Math" panose="02040503050406030204" pitchFamily="18" charset="0"/>
                                </a:rPr>
                              </m:ctrlPr>
                            </m:eqArrPr>
                            <m:e>
                              <m:r>
                                <a:rPr lang="en-US" b="0" i="1" smtClean="0">
                                  <a:solidFill>
                                    <a:schemeClr val="bg1"/>
                                  </a:solidFill>
                                  <a:latin typeface="Cambria Math" panose="02040503050406030204" pitchFamily="18" charset="0"/>
                                </a:rPr>
                                <m:t>0.5+0.5∗</m:t>
                              </m:r>
                              <m:r>
                                <a:rPr lang="en-US" i="1">
                                  <a:solidFill>
                                    <a:schemeClr val="bg1"/>
                                  </a:solidFill>
                                  <a:latin typeface="Cambria Math" panose="02040503050406030204" pitchFamily="18" charset="0"/>
                                </a:rPr>
                                <m:t>𝑠𝑖𝑚𝑖𝑙𝑎𝑟𝑖𝑡</m:t>
                              </m:r>
                              <m:r>
                                <a:rPr lang="en-US" b="0" i="1" smtClean="0">
                                  <a:solidFill>
                                    <a:schemeClr val="bg1"/>
                                  </a:solidFill>
                                  <a:latin typeface="Cambria Math" panose="02040503050406030204" pitchFamily="18" charset="0"/>
                                </a:rPr>
                                <m:t>𝑦</m:t>
                              </m:r>
                              <m:r>
                                <a:rPr lang="en-US" b="0" i="1" smtClean="0">
                                  <a:solidFill>
                                    <a:schemeClr val="bg1"/>
                                  </a:solidFill>
                                  <a:latin typeface="Cambria Math" panose="02040503050406030204" pitchFamily="18" charset="0"/>
                                </a:rPr>
                                <m:t>_</m:t>
                              </m:r>
                              <m:r>
                                <a:rPr lang="en-US" b="0" i="1" smtClean="0">
                                  <a:solidFill>
                                    <a:schemeClr val="bg1"/>
                                  </a:solidFill>
                                  <a:latin typeface="Cambria Math" panose="02040503050406030204" pitchFamily="18" charset="0"/>
                                </a:rPr>
                                <m:t>𝑙𝑒𝑣𝑒𝑙</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ế</m:t>
                              </m:r>
                              <m:r>
                                <a:rPr lang="en-US" b="0" i="1" smtClean="0">
                                  <a:solidFill>
                                    <a:schemeClr val="bg1"/>
                                  </a:solidFill>
                                  <a:latin typeface="Cambria Math" panose="02040503050406030204" pitchFamily="18" charset="0"/>
                                </a:rPr>
                                <m:t>𝑢</m:t>
                              </m:r>
                              <m:r>
                                <a:rPr lang="en-US" b="0" i="1" smtClean="0">
                                  <a:solidFill>
                                    <a:schemeClr val="bg1"/>
                                  </a:solidFill>
                                  <a:latin typeface="Cambria Math" panose="02040503050406030204" pitchFamily="18" charset="0"/>
                                </a:rPr>
                                <m:t>  </m:t>
                              </m:r>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𝐹</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𝑔</m:t>
                                      </m:r>
                                    </m:e>
                                    <m:sub>
                                      <m:r>
                                        <a:rPr lang="en-US" b="0" i="1" smtClean="0">
                                          <a:solidFill>
                                            <a:schemeClr val="bg1"/>
                                          </a:solidFill>
                                          <a:latin typeface="Cambria Math" panose="02040503050406030204" pitchFamily="18" charset="0"/>
                                        </a:rPr>
                                        <m:t>𝑖</m:t>
                                      </m:r>
                                    </m:sub>
                                    <m:sup>
                                      <m:r>
                                        <a:rPr lang="en-US" b="0" i="1" smtClean="0">
                                          <a:solidFill>
                                            <a:schemeClr val="bg1"/>
                                          </a:solidFill>
                                          <a:latin typeface="Cambria Math" panose="02040503050406030204" pitchFamily="18" charset="0"/>
                                        </a:rPr>
                                        <m:t>𝐼</m:t>
                                      </m:r>
                                    </m:sup>
                                  </m:sSub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𝐹</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𝑔</m:t>
                                      </m:r>
                                    </m:e>
                                    <m:sub>
                                      <m:r>
                                        <a:rPr lang="en-US" b="0" i="1" smtClean="0">
                                          <a:solidFill>
                                            <a:schemeClr val="bg1"/>
                                          </a:solidFill>
                                          <a:latin typeface="Cambria Math" panose="02040503050406030204" pitchFamily="18" charset="0"/>
                                        </a:rPr>
                                        <m:t>𝑗</m:t>
                                      </m:r>
                                    </m:sub>
                                    <m:sup>
                                      <m:r>
                                        <a:rPr lang="en-US" b="0" i="1" smtClean="0">
                                          <a:solidFill>
                                            <a:schemeClr val="bg1"/>
                                          </a:solidFill>
                                          <a:latin typeface="Cambria Math" panose="02040503050406030204" pitchFamily="18" charset="0"/>
                                        </a:rPr>
                                        <m:t>𝑇</m:t>
                                      </m:r>
                                    </m:sup>
                                  </m:sSubSup>
                                </m:e>
                              </m:d>
                              <m:r>
                                <a:rPr lang="en-US" b="0" i="1" smtClean="0">
                                  <a:solidFill>
                                    <a:schemeClr val="bg1"/>
                                  </a:solidFill>
                                  <a:latin typeface="Cambria Math" panose="02040503050406030204" pitchFamily="18" charset="0"/>
                                </a:rPr>
                                <m:t>&lt;</m:t>
                              </m:r>
                              <m:r>
                                <a:rPr lang="en-US" b="0" i="1" smtClean="0">
                                  <a:solidFill>
                                    <a:schemeClr val="bg1"/>
                                  </a:solidFill>
                                  <a:latin typeface="Cambria Math" panose="02040503050406030204" pitchFamily="18" charset="0"/>
                                </a:rPr>
                                <m:t>𝐵𝑔</m:t>
                              </m:r>
                            </m:e>
                            <m:e>
                              <m:r>
                                <a:rPr lang="en-US" b="0" i="1" smtClean="0">
                                  <a:solidFill>
                                    <a:schemeClr val="bg1"/>
                                  </a:solidFill>
                                  <a:latin typeface="Cambria Math" panose="02040503050406030204" pitchFamily="18" charset="0"/>
                                </a:rPr>
                                <m:t>0,  </m:t>
                              </m:r>
                              <m:r>
                                <a:rPr lang="en-US" b="0" i="1" smtClean="0">
                                  <a:solidFill>
                                    <a:schemeClr val="bg1"/>
                                  </a:solidFill>
                                  <a:latin typeface="Cambria Math" panose="02040503050406030204" pitchFamily="18" charset="0"/>
                                </a:rPr>
                                <m:t>𝑘h</m:t>
                              </m:r>
                              <m:r>
                                <a:rPr lang="en-US" b="0" i="1" smtClean="0">
                                  <a:solidFill>
                                    <a:schemeClr val="bg1"/>
                                  </a:solidFill>
                                  <a:latin typeface="Cambria Math" panose="02040503050406030204" pitchFamily="18" charset="0"/>
                                </a:rPr>
                                <m:t>á</m:t>
                              </m:r>
                              <m:r>
                                <a:rPr lang="en-US" b="0" i="1" smtClean="0">
                                  <a:solidFill>
                                    <a:schemeClr val="bg1"/>
                                  </a:solidFill>
                                  <a:latin typeface="Cambria Math" panose="02040503050406030204" pitchFamily="18" charset="0"/>
                                </a:rPr>
                                <m:t>𝑐</m:t>
                              </m:r>
                              <m:r>
                                <a:rPr lang="en-US" b="0" i="1" smtClean="0">
                                  <a:solidFill>
                                    <a:schemeClr val="bg1"/>
                                  </a:solidFill>
                                  <a:latin typeface="Cambria Math" panose="02040503050406030204" pitchFamily="18" charset="0"/>
                                </a:rPr>
                                <m:t> </m:t>
                              </m:r>
                            </m:e>
                          </m:eqArr>
                        </m:e>
                      </m:d>
                    </m:oMath>
                  </m:oMathPara>
                </a14:m>
                <a:endParaRPr lang="en-US"/>
              </a:p>
            </p:txBody>
          </p:sp>
        </mc:Choice>
        <mc:Fallback xmlns="">
          <p:sp>
            <p:nvSpPr>
              <p:cNvPr id="6" name="TextBox 5">
                <a:extLst>
                  <a:ext uri="{FF2B5EF4-FFF2-40B4-BE49-F238E27FC236}">
                    <a16:creationId xmlns:a16="http://schemas.microsoft.com/office/drawing/2014/main" id="{926DE1BD-1AF3-4097-B796-69AD00D793DE}"/>
                  </a:ext>
                </a:extLst>
              </p:cNvPr>
              <p:cNvSpPr txBox="1">
                <a:spLocks noRot="1" noChangeAspect="1" noMove="1" noResize="1" noEditPoints="1" noAdjustHandles="1" noChangeArrowheads="1" noChangeShapeType="1" noTextEdit="1"/>
              </p:cNvSpPr>
              <p:nvPr/>
            </p:nvSpPr>
            <p:spPr>
              <a:xfrm>
                <a:off x="1184910" y="2949657"/>
                <a:ext cx="6596293" cy="5595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E2755C3-06EC-4FC7-BD84-6AB7B95ADAA0}"/>
                  </a:ext>
                </a:extLst>
              </p:cNvPr>
              <p:cNvSpPr txBox="1"/>
              <p:nvPr/>
            </p:nvSpPr>
            <p:spPr>
              <a:xfrm>
                <a:off x="5947155" y="3509234"/>
                <a:ext cx="1915396" cy="693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𝑇𝑟𝑜𝑛𝑔</m:t>
                      </m:r>
                      <m:r>
                        <a:rPr lang="en-US" b="0" i="1" smtClean="0">
                          <a:solidFill>
                            <a:schemeClr val="bg1"/>
                          </a:solidFill>
                          <a:latin typeface="Cambria Math" panose="02040503050406030204" pitchFamily="18" charset="0"/>
                        </a:rPr>
                        <m:t> đó:</m:t>
                      </m:r>
                      <m:r>
                        <a:rPr lang="en-US" b="0" i="1" smtClean="0">
                          <a:solidFill>
                            <a:schemeClr val="bg1"/>
                          </a:solidFill>
                          <a:latin typeface="Cambria Math" panose="02040503050406030204" pitchFamily="18" charset="0"/>
                        </a:rPr>
                        <m:t>𝐵𝑔</m:t>
                      </m:r>
                      <m:r>
                        <a:rPr lang="en-US" b="0" i="1" smtClean="0">
                          <a:solidFill>
                            <a:schemeClr val="bg1"/>
                          </a:solidFill>
                          <a:latin typeface="Cambria Math" panose="02040503050406030204" pitchFamily="18" charset="0"/>
                        </a:rPr>
                        <m:t>= </m:t>
                      </m:r>
                      <m:d>
                        <m:dPr>
                          <m:ctrlPr>
                            <a:rPr lang="en-US" b="0" i="1" smtClean="0">
                              <a:solidFill>
                                <a:schemeClr val="bg1"/>
                              </a:solidFill>
                              <a:latin typeface="Cambria Math" panose="02040503050406030204" pitchFamily="18" charset="0"/>
                            </a:rPr>
                          </m:ctrlPr>
                        </m:dPr>
                        <m:e>
                          <m:m>
                            <m:mPr>
                              <m:mcs>
                                <m:mc>
                                  <m:mcPr>
                                    <m:count m:val="1"/>
                                    <m:mcJc m:val="center"/>
                                  </m:mcPr>
                                </m:mc>
                              </m:mcs>
                              <m:ctrlPr>
                                <a:rPr lang="en-US" b="0" i="1" smtClean="0">
                                  <a:solidFill>
                                    <a:schemeClr val="bg1"/>
                                  </a:solidFill>
                                  <a:latin typeface="Cambria Math" panose="02040503050406030204" pitchFamily="18" charset="0"/>
                                </a:rPr>
                              </m:ctrlPr>
                            </m:mPr>
                            <m:mr>
                              <m:e>
                                <m:r>
                                  <m:rPr>
                                    <m:brk m:alnAt="7"/>
                                  </m:rPr>
                                  <a:rPr lang="en-US" b="0" i="1" smtClean="0">
                                    <a:solidFill>
                                      <a:schemeClr val="bg1"/>
                                    </a:solidFill>
                                    <a:latin typeface="Cambria Math" panose="02040503050406030204" pitchFamily="18" charset="0"/>
                                  </a:rPr>
                                  <m:t>8</m:t>
                                </m:r>
                              </m:e>
                            </m:mr>
                            <m:mr>
                              <m:e>
                                <m:r>
                                  <a:rPr lang="en-US" b="0" i="1" smtClean="0">
                                    <a:solidFill>
                                      <a:schemeClr val="bg1"/>
                                    </a:solidFill>
                                    <a:latin typeface="Cambria Math" panose="02040503050406030204" pitchFamily="18" charset="0"/>
                                  </a:rPr>
                                  <m:t>𝜋</m:t>
                                </m:r>
                                <m:r>
                                  <a:rPr lang="en-US" b="0" i="1" smtClean="0">
                                    <a:solidFill>
                                      <a:schemeClr val="bg1"/>
                                    </a:solidFill>
                                    <a:latin typeface="Cambria Math" panose="02040503050406030204" pitchFamily="18" charset="0"/>
                                  </a:rPr>
                                  <m:t>/6</m:t>
                                </m:r>
                              </m:e>
                            </m:mr>
                            <m:mr>
                              <m:e>
                                <m:r>
                                  <a:rPr lang="en-US" b="0" i="1" smtClean="0">
                                    <a:solidFill>
                                      <a:schemeClr val="bg1"/>
                                    </a:solidFill>
                                    <a:latin typeface="Cambria Math" panose="02040503050406030204" pitchFamily="18" charset="0"/>
                                  </a:rPr>
                                  <m:t>𝜋</m:t>
                                </m:r>
                                <m:r>
                                  <a:rPr lang="en-US" b="0" i="1" smtClean="0">
                                    <a:solidFill>
                                      <a:schemeClr val="bg1"/>
                                    </a:solidFill>
                                    <a:latin typeface="Cambria Math" panose="02040503050406030204" pitchFamily="18" charset="0"/>
                                  </a:rPr>
                                  <m:t>/6</m:t>
                                </m:r>
                              </m:e>
                            </m:mr>
                          </m:m>
                        </m:e>
                      </m:d>
                    </m:oMath>
                  </m:oMathPara>
                </a14:m>
                <a:endParaRPr lang="en-US"/>
              </a:p>
            </p:txBody>
          </p:sp>
        </mc:Choice>
        <mc:Fallback xmlns="">
          <p:sp>
            <p:nvSpPr>
              <p:cNvPr id="7" name="TextBox 6">
                <a:extLst>
                  <a:ext uri="{FF2B5EF4-FFF2-40B4-BE49-F238E27FC236}">
                    <a16:creationId xmlns:a16="http://schemas.microsoft.com/office/drawing/2014/main" id="{BE2755C3-06EC-4FC7-BD84-6AB7B95ADAA0}"/>
                  </a:ext>
                </a:extLst>
              </p:cNvPr>
              <p:cNvSpPr txBox="1">
                <a:spLocks noRot="1" noChangeAspect="1" noMove="1" noResize="1" noEditPoints="1" noAdjustHandles="1" noChangeArrowheads="1" noChangeShapeType="1" noTextEdit="1"/>
              </p:cNvSpPr>
              <p:nvPr/>
            </p:nvSpPr>
            <p:spPr>
              <a:xfrm>
                <a:off x="5947155" y="3509234"/>
                <a:ext cx="1915396" cy="69358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30278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9" name="Google Shape;507;p28">
            <a:extLst>
              <a:ext uri="{FF2B5EF4-FFF2-40B4-BE49-F238E27FC236}">
                <a16:creationId xmlns:a16="http://schemas.microsoft.com/office/drawing/2014/main" id="{C38D4870-6418-427F-8B51-36BDBE5C5198}"/>
              </a:ext>
            </a:extLst>
          </p:cNvPr>
          <p:cNvSpPr txBox="1">
            <a:spLocks noGrp="1"/>
          </p:cNvSpPr>
          <p:nvPr>
            <p:ph type="ctrTitle"/>
          </p:nvPr>
        </p:nvSpPr>
        <p:spPr>
          <a:xfrm>
            <a:off x="618825" y="411675"/>
            <a:ext cx="330309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Bahnschrift SemiLight SemiConde" panose="020B0502040204020203" pitchFamily="34" charset="0"/>
              </a:rPr>
              <a:t>ĐẶC ĐIỂM VÂN TAY</a:t>
            </a:r>
            <a:endParaRPr sz="3200">
              <a:latin typeface="Bahnschrift SemiLight SemiConde" panose="020B0502040204020203" pitchFamily="34" charset="0"/>
            </a:endParaRPr>
          </a:p>
        </p:txBody>
      </p:sp>
      <p:pic>
        <p:nvPicPr>
          <p:cNvPr id="3" name="Picture 2">
            <a:extLst>
              <a:ext uri="{FF2B5EF4-FFF2-40B4-BE49-F238E27FC236}">
                <a16:creationId xmlns:a16="http://schemas.microsoft.com/office/drawing/2014/main" id="{D559BEA8-7D35-426F-9CA7-D556780EBF66}"/>
              </a:ext>
            </a:extLst>
          </p:cNvPr>
          <p:cNvPicPr>
            <a:picLocks noChangeAspect="1"/>
          </p:cNvPicPr>
          <p:nvPr/>
        </p:nvPicPr>
        <p:blipFill>
          <a:blip r:embed="rId3"/>
          <a:stretch>
            <a:fillRect/>
          </a:stretch>
        </p:blipFill>
        <p:spPr>
          <a:xfrm>
            <a:off x="3498173" y="1082218"/>
            <a:ext cx="1864247" cy="3295253"/>
          </a:xfrm>
          <a:prstGeom prst="rect">
            <a:avLst/>
          </a:prstGeom>
        </p:spPr>
      </p:pic>
      <p:sp>
        <p:nvSpPr>
          <p:cNvPr id="4" name="Text Placeholder 3">
            <a:extLst>
              <a:ext uri="{FF2B5EF4-FFF2-40B4-BE49-F238E27FC236}">
                <a16:creationId xmlns:a16="http://schemas.microsoft.com/office/drawing/2014/main" id="{1217169C-A865-4C7A-8676-11BB41BC8874}"/>
              </a:ext>
            </a:extLst>
          </p:cNvPr>
          <p:cNvSpPr>
            <a:spLocks noGrp="1"/>
          </p:cNvSpPr>
          <p:nvPr>
            <p:ph type="body" idx="1"/>
          </p:nvPr>
        </p:nvSpPr>
        <p:spPr>
          <a:xfrm>
            <a:off x="618825" y="1354530"/>
            <a:ext cx="2550487" cy="946979"/>
          </a:xfrm>
        </p:spPr>
        <p:txBody>
          <a:bodyPr/>
          <a:lstStyle/>
          <a:p>
            <a:pPr>
              <a:lnSpc>
                <a:spcPct val="150000"/>
              </a:lnSpc>
              <a:buSzPct val="100000"/>
              <a:buFont typeface="Wingdings" panose="05000000000000000000" pitchFamily="2" charset="2"/>
              <a:buChar char="§"/>
            </a:pPr>
            <a:r>
              <a:rPr lang="vi-VN" sz="2000"/>
              <a:t>Tính riêng biệt</a:t>
            </a:r>
          </a:p>
          <a:p>
            <a:pPr>
              <a:lnSpc>
                <a:spcPct val="150000"/>
              </a:lnSpc>
              <a:buSzPct val="100000"/>
              <a:buFont typeface="Wingdings" panose="05000000000000000000" pitchFamily="2" charset="2"/>
              <a:buChar char="§"/>
            </a:pPr>
            <a:r>
              <a:rPr lang="vi-VN" sz="2000"/>
              <a:t>Tính bền vững</a:t>
            </a:r>
            <a:endParaRPr lang="en-US" sz="2000"/>
          </a:p>
        </p:txBody>
      </p:sp>
      <p:pic>
        <p:nvPicPr>
          <p:cNvPr id="6" name="Picture 5">
            <a:extLst>
              <a:ext uri="{FF2B5EF4-FFF2-40B4-BE49-F238E27FC236}">
                <a16:creationId xmlns:a16="http://schemas.microsoft.com/office/drawing/2014/main" id="{E1FF970F-1E38-4C7F-A6C3-EDB1ED98DC58}"/>
              </a:ext>
            </a:extLst>
          </p:cNvPr>
          <p:cNvPicPr>
            <a:picLocks noChangeAspect="1"/>
          </p:cNvPicPr>
          <p:nvPr/>
        </p:nvPicPr>
        <p:blipFill>
          <a:blip r:embed="rId4"/>
          <a:stretch>
            <a:fillRect/>
          </a:stretch>
        </p:blipFill>
        <p:spPr>
          <a:xfrm>
            <a:off x="6182706" y="1110368"/>
            <a:ext cx="2762636" cy="3238952"/>
          </a:xfrm>
          <a:prstGeom prst="rect">
            <a:avLst/>
          </a:prstGeom>
        </p:spPr>
      </p:pic>
      <p:sp>
        <p:nvSpPr>
          <p:cNvPr id="10" name="TextBox 9">
            <a:extLst>
              <a:ext uri="{FF2B5EF4-FFF2-40B4-BE49-F238E27FC236}">
                <a16:creationId xmlns:a16="http://schemas.microsoft.com/office/drawing/2014/main" id="{14E4EFD5-88DD-467F-8FEE-38273863187E}"/>
              </a:ext>
            </a:extLst>
          </p:cNvPr>
          <p:cNvSpPr txBox="1"/>
          <p:nvPr/>
        </p:nvSpPr>
        <p:spPr>
          <a:xfrm>
            <a:off x="2831582" y="4470215"/>
            <a:ext cx="3197430" cy="523220"/>
          </a:xfrm>
          <a:prstGeom prst="rect">
            <a:avLst/>
          </a:prstGeom>
          <a:noFill/>
        </p:spPr>
        <p:txBody>
          <a:bodyPr wrap="square">
            <a:spAutoFit/>
          </a:bodyPr>
          <a:lstStyle/>
          <a:p>
            <a:pPr algn="ctr"/>
            <a:r>
              <a:rPr lang="vi-VN" b="0" i="0">
                <a:solidFill>
                  <a:schemeClr val="bg1"/>
                </a:solidFill>
                <a:effectLst/>
                <a:latin typeface="Maven Pro" panose="020B0604020202020204" charset="0"/>
              </a:rPr>
              <a:t>Kể c</a:t>
            </a:r>
            <a:r>
              <a:rPr lang="vi-VN">
                <a:solidFill>
                  <a:schemeClr val="bg1"/>
                </a:solidFill>
                <a:latin typeface="Maven Pro" panose="020B0604020202020204" charset="0"/>
              </a:rPr>
              <a:t>ả</a:t>
            </a:r>
            <a:r>
              <a:rPr lang="vi-VN" b="0" i="0">
                <a:solidFill>
                  <a:schemeClr val="bg1"/>
                </a:solidFill>
                <a:effectLst/>
                <a:latin typeface="Maven Pro" panose="020B0604020202020204" charset="0"/>
              </a:rPr>
              <a:t> đồng sinh cùng trứng cũng có dấu vân tay khác nhau  </a:t>
            </a:r>
            <a:endParaRPr lang="en-US">
              <a:solidFill>
                <a:schemeClr val="bg1"/>
              </a:solidFill>
              <a:latin typeface="Maven Pro" panose="020B0604020202020204" charset="0"/>
            </a:endParaRPr>
          </a:p>
        </p:txBody>
      </p:sp>
      <p:sp>
        <p:nvSpPr>
          <p:cNvPr id="12" name="TextBox 11">
            <a:extLst>
              <a:ext uri="{FF2B5EF4-FFF2-40B4-BE49-F238E27FC236}">
                <a16:creationId xmlns:a16="http://schemas.microsoft.com/office/drawing/2014/main" id="{97211FA5-EE73-4712-9280-86ED942DF3F7}"/>
              </a:ext>
            </a:extLst>
          </p:cNvPr>
          <p:cNvSpPr txBox="1"/>
          <p:nvPr/>
        </p:nvSpPr>
        <p:spPr>
          <a:xfrm>
            <a:off x="6252841" y="4470215"/>
            <a:ext cx="2622365" cy="523220"/>
          </a:xfrm>
          <a:prstGeom prst="rect">
            <a:avLst/>
          </a:prstGeom>
          <a:noFill/>
        </p:spPr>
        <p:txBody>
          <a:bodyPr wrap="square">
            <a:spAutoFit/>
          </a:bodyPr>
          <a:lstStyle/>
          <a:p>
            <a:pPr algn="ctr"/>
            <a:r>
              <a:rPr lang="vi-VN">
                <a:solidFill>
                  <a:schemeClr val="bg1"/>
                </a:solidFill>
                <a:latin typeface="Maven Pro" panose="020B0604020202020204" charset="0"/>
              </a:rPr>
              <a:t>Vĩnh viễn không thay đổi trong suốt cuộc đời</a:t>
            </a:r>
            <a:endParaRPr lang="en-US">
              <a:solidFill>
                <a:schemeClr val="bg1"/>
              </a:solidFill>
              <a:latin typeface="Maven Pro" panose="020B0604020202020204" charset="0"/>
            </a:endParaRPr>
          </a:p>
        </p:txBody>
      </p:sp>
    </p:spTree>
    <p:extLst>
      <p:ext uri="{BB962C8B-B14F-4D97-AF65-F5344CB8AC3E}">
        <p14:creationId xmlns:p14="http://schemas.microsoft.com/office/powerpoint/2010/main" val="3432123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2" name="Google Shape;1088;p38">
            <a:extLst>
              <a:ext uri="{FF2B5EF4-FFF2-40B4-BE49-F238E27FC236}">
                <a16:creationId xmlns:a16="http://schemas.microsoft.com/office/drawing/2014/main" id="{BF6CC964-8B98-4073-A0AE-57F2CC1A1789}"/>
              </a:ext>
            </a:extLst>
          </p:cNvPr>
          <p:cNvSpPr txBox="1">
            <a:spLocks noGrp="1"/>
          </p:cNvSpPr>
          <p:nvPr>
            <p:ph type="ctrTitle"/>
          </p:nvPr>
        </p:nvSpPr>
        <p:spPr>
          <a:xfrm>
            <a:off x="618824" y="411675"/>
            <a:ext cx="559147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a:latin typeface="Bahnschrift SemiLight SemiConde" panose="020B0502040204020203" pitchFamily="34" charset="0"/>
              </a:rPr>
              <a:t>PH</a:t>
            </a:r>
            <a:r>
              <a:rPr lang="vi-VN" sz="3200">
                <a:latin typeface="Bahnschrift SemiLight SemiConde" panose="020B0502040204020203" pitchFamily="34" charset="0"/>
              </a:rPr>
              <a:t>Ư</a:t>
            </a:r>
            <a:r>
              <a:rPr lang="en-US" sz="3200">
                <a:latin typeface="Bahnschrift SemiLight SemiConde" panose="020B0502040204020203" pitchFamily="34" charset="0"/>
              </a:rPr>
              <a:t>ƠNG PHÁP THỰC NGHIỆM</a:t>
            </a:r>
            <a:endParaRPr sz="3200">
              <a:latin typeface="Bahnschrift" panose="020B0502040204020203" pitchFamily="34" charset="0"/>
            </a:endParaRPr>
          </a:p>
        </p:txBody>
      </p:sp>
      <p:sp>
        <p:nvSpPr>
          <p:cNvPr id="3" name="TextBox 2">
            <a:extLst>
              <a:ext uri="{FF2B5EF4-FFF2-40B4-BE49-F238E27FC236}">
                <a16:creationId xmlns:a16="http://schemas.microsoft.com/office/drawing/2014/main" id="{E2FA7E50-73C4-4F8B-BD3E-36F9210583C7}"/>
              </a:ext>
            </a:extLst>
          </p:cNvPr>
          <p:cNvSpPr txBox="1"/>
          <p:nvPr/>
        </p:nvSpPr>
        <p:spPr>
          <a:xfrm>
            <a:off x="757972" y="1392485"/>
            <a:ext cx="7991062" cy="1261884"/>
          </a:xfrm>
          <a:prstGeom prst="rect">
            <a:avLst/>
          </a:prstGeom>
          <a:noFill/>
        </p:spPr>
        <p:txBody>
          <a:bodyPr wrap="square" rtlCol="0">
            <a:spAutoFit/>
          </a:bodyPr>
          <a:lstStyle/>
          <a:p>
            <a:pPr algn="just"/>
            <a:r>
              <a:rPr lang="en-US" sz="2000" err="1">
                <a:solidFill>
                  <a:schemeClr val="accent5"/>
                </a:solidFill>
                <a:latin typeface="Maven Pro" panose="020B0604020202020204" charset="0"/>
              </a:rPr>
              <a:t>Bước</a:t>
            </a:r>
            <a:r>
              <a:rPr lang="en-US" sz="2000">
                <a:solidFill>
                  <a:schemeClr val="accent5"/>
                </a:solidFill>
                <a:latin typeface="Maven Pro" panose="020B0604020202020204" charset="0"/>
              </a:rPr>
              <a:t> </a:t>
            </a:r>
            <a:r>
              <a:rPr lang="vi-VN" sz="2000">
                <a:solidFill>
                  <a:schemeClr val="accent5"/>
                </a:solidFill>
                <a:latin typeface="Maven Pro" panose="020B0604020202020204" charset="0"/>
              </a:rPr>
              <a:t>6</a:t>
            </a:r>
            <a:r>
              <a:rPr lang="en-US" sz="2000">
                <a:solidFill>
                  <a:schemeClr val="accent5"/>
                </a:solidFill>
                <a:latin typeface="Maven Pro" panose="020B0604020202020204" charset="0"/>
              </a:rPr>
              <a:t>: </a:t>
            </a:r>
            <a:r>
              <a:rPr lang="en-US" sz="2000" err="1">
                <a:solidFill>
                  <a:schemeClr val="bg1"/>
                </a:solidFill>
                <a:latin typeface="Maven Pro" panose="020B0604020202020204" charset="0"/>
              </a:rPr>
              <a:t>Tính</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mức</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độ</a:t>
            </a:r>
            <a:r>
              <a:rPr lang="en-US" sz="2000">
                <a:solidFill>
                  <a:schemeClr val="bg1"/>
                </a:solidFill>
                <a:latin typeface="Maven Pro" panose="020B0604020202020204" charset="0"/>
              </a:rPr>
              <a:t> so </a:t>
            </a:r>
            <a:r>
              <a:rPr lang="en-US" sz="2000" err="1">
                <a:solidFill>
                  <a:schemeClr val="bg1"/>
                </a:solidFill>
                <a:latin typeface="Maven Pro" panose="020B0604020202020204" charset="0"/>
              </a:rPr>
              <a:t>khớp</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giữa</a:t>
            </a:r>
            <a:r>
              <a:rPr lang="en-US" sz="2000">
                <a:solidFill>
                  <a:schemeClr val="bg1"/>
                </a:solidFill>
                <a:latin typeface="Maven Pro" panose="020B0604020202020204" charset="0"/>
              </a:rPr>
              <a:t> 2 </a:t>
            </a:r>
            <a:r>
              <a:rPr lang="en-US" sz="2000" err="1">
                <a:solidFill>
                  <a:schemeClr val="bg1"/>
                </a:solidFill>
                <a:latin typeface="Maven Pro" panose="020B0604020202020204" charset="0"/>
              </a:rPr>
              <a:t>vân</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tay</a:t>
            </a:r>
            <a:endParaRPr lang="en-US" sz="2000">
              <a:solidFill>
                <a:schemeClr val="bg1"/>
              </a:solidFill>
              <a:latin typeface="Maven Pro" panose="020B0604020202020204" charset="0"/>
            </a:endParaRPr>
          </a:p>
          <a:p>
            <a:pPr algn="just"/>
            <a:endPar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endParaRPr>
          </a:p>
          <a:p>
            <a:pPr marL="342900" indent="-342900" algn="just">
              <a:buClr>
                <a:schemeClr val="bg1"/>
              </a:buClr>
              <a:buFont typeface="Wingdings" panose="05000000000000000000" pitchFamily="2" charset="2"/>
              <a:buChar char="§"/>
            </a:pPr>
            <a:r>
              <a:rPr lang="en-US" sz="1800">
                <a:solidFill>
                  <a:schemeClr val="bg1"/>
                </a:solidFill>
                <a:latin typeface="Maven Pro" panose="020B0604020202020204" charset="0"/>
              </a:rPr>
              <a:t>Sau </a:t>
            </a:r>
            <a:r>
              <a:rPr lang="en-US" sz="1800" err="1">
                <a:solidFill>
                  <a:schemeClr val="bg1"/>
                </a:solidFill>
                <a:latin typeface="Maven Pro" panose="020B0604020202020204" charset="0"/>
              </a:rPr>
              <a:t>khi</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đối</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sánh</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đặc</a:t>
            </a:r>
            <a:r>
              <a:rPr lang="en-US" sz="1800">
                <a:solidFill>
                  <a:schemeClr val="bg1"/>
                </a:solidFill>
                <a:latin typeface="Maven Pro" panose="020B0604020202020204" charset="0"/>
              </a:rPr>
              <a:t> tr</a:t>
            </a:r>
            <a:r>
              <a:rPr lang="vi-VN" sz="1800">
                <a:solidFill>
                  <a:schemeClr val="bg1"/>
                </a:solidFill>
                <a:latin typeface="Maven Pro" panose="020B0604020202020204" charset="0"/>
              </a:rPr>
              <a:t>ư</a:t>
            </a:r>
            <a:r>
              <a:rPr lang="en-US" sz="1800">
                <a:solidFill>
                  <a:schemeClr val="bg1"/>
                </a:solidFill>
                <a:latin typeface="Maven Pro" panose="020B0604020202020204" charset="0"/>
              </a:rPr>
              <a:t>ng </a:t>
            </a:r>
            <a:r>
              <a:rPr lang="en-US" sz="1800" err="1">
                <a:solidFill>
                  <a:schemeClr val="bg1"/>
                </a:solidFill>
                <a:latin typeface="Maven Pro" panose="020B0604020202020204" charset="0"/>
              </a:rPr>
              <a:t>toàn</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cục</a:t>
            </a:r>
            <a:r>
              <a:rPr lang="en-US" sz="1800">
                <a:solidFill>
                  <a:schemeClr val="bg1"/>
                </a:solidFill>
                <a:latin typeface="Maven Pro" panose="020B0604020202020204" charset="0"/>
              </a:rPr>
              <a:t>, ta </a:t>
            </a:r>
            <a:r>
              <a:rPr lang="en-US" sz="1800" err="1">
                <a:solidFill>
                  <a:schemeClr val="bg1"/>
                </a:solidFill>
                <a:latin typeface="Maven Pro" panose="020B0604020202020204" charset="0"/>
              </a:rPr>
              <a:t>có</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thể</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dựa</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vào</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đó</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để</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tính</a:t>
            </a:r>
            <a:r>
              <a:rPr lang="en-US" sz="1800">
                <a:solidFill>
                  <a:schemeClr val="bg1"/>
                </a:solidFill>
                <a:latin typeface="Maven Pro" panose="020B0604020202020204" charset="0"/>
              </a:rPr>
              <a:t> đ</a:t>
            </a:r>
            <a:r>
              <a:rPr lang="vi-VN" sz="1800">
                <a:solidFill>
                  <a:schemeClr val="bg1"/>
                </a:solidFill>
                <a:latin typeface="Maven Pro" panose="020B0604020202020204" charset="0"/>
              </a:rPr>
              <a:t>ư</a:t>
            </a:r>
            <a:r>
              <a:rPr lang="en-US" sz="1800" err="1">
                <a:solidFill>
                  <a:schemeClr val="bg1"/>
                </a:solidFill>
                <a:latin typeface="Maven Pro" panose="020B0604020202020204" charset="0"/>
              </a:rPr>
              <a:t>ợc</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điểm</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số</a:t>
            </a:r>
            <a:r>
              <a:rPr lang="en-US" sz="1800">
                <a:solidFill>
                  <a:schemeClr val="bg1"/>
                </a:solidFill>
                <a:latin typeface="Maven Pro" panose="020B0604020202020204" charset="0"/>
              </a:rPr>
              <a:t> so </a:t>
            </a:r>
            <a:r>
              <a:rPr lang="en-US" sz="1800" err="1">
                <a:solidFill>
                  <a:schemeClr val="bg1"/>
                </a:solidFill>
                <a:latin typeface="Maven Pro" panose="020B0604020202020204" charset="0"/>
              </a:rPr>
              <a:t>khớp</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giữa</a:t>
            </a:r>
            <a:r>
              <a:rPr lang="en-US" sz="1800">
                <a:solidFill>
                  <a:schemeClr val="bg1"/>
                </a:solidFill>
                <a:latin typeface="Maven Pro" panose="020B0604020202020204" charset="0"/>
              </a:rPr>
              <a:t> 2 </a:t>
            </a:r>
            <a:r>
              <a:rPr lang="en-US" sz="1800" err="1">
                <a:solidFill>
                  <a:schemeClr val="bg1"/>
                </a:solidFill>
                <a:latin typeface="Maven Pro" panose="020B0604020202020204" charset="0"/>
              </a:rPr>
              <a:t>vân</a:t>
            </a:r>
            <a:r>
              <a:rPr lang="en-US" sz="1800">
                <a:solidFill>
                  <a:schemeClr val="bg1"/>
                </a:solidFill>
                <a:latin typeface="Maven Pro" panose="020B0604020202020204" charset="0"/>
              </a:rPr>
              <a:t> </a:t>
            </a:r>
            <a:r>
              <a:rPr lang="en-US" sz="1800" err="1">
                <a:solidFill>
                  <a:schemeClr val="bg1"/>
                </a:solidFill>
                <a:latin typeface="Maven Pro" panose="020B0604020202020204" charset="0"/>
              </a:rPr>
              <a:t>tay</a:t>
            </a:r>
            <a:r>
              <a:rPr lang="en-US" sz="1800">
                <a:solidFill>
                  <a:schemeClr val="bg1"/>
                </a:solidFill>
                <a:latin typeface="Maven Pro" panose="020B0604020202020204" charset="0"/>
              </a:rPr>
              <a: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83F4320-624B-488C-BB8F-C046458BA6CB}"/>
                  </a:ext>
                </a:extLst>
              </p:cNvPr>
              <p:cNvSpPr txBox="1"/>
              <p:nvPr/>
            </p:nvSpPr>
            <p:spPr>
              <a:xfrm>
                <a:off x="757972" y="3057379"/>
                <a:ext cx="3781548" cy="4490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𝑚𝑎𝑡𝑐h𝑖𝑛𝑔</m:t>
                      </m:r>
                      <m:r>
                        <a:rPr lang="en-US" b="0" i="1" smtClean="0">
                          <a:solidFill>
                            <a:schemeClr val="bg1"/>
                          </a:solidFill>
                          <a:latin typeface="Cambria Math" panose="02040503050406030204" pitchFamily="18" charset="0"/>
                        </a:rPr>
                        <m:t>_</m:t>
                      </m:r>
                      <m:r>
                        <a:rPr lang="en-US" b="0" i="1" smtClean="0">
                          <a:solidFill>
                            <a:schemeClr val="bg1"/>
                          </a:solidFill>
                          <a:latin typeface="Cambria Math" panose="02040503050406030204" pitchFamily="18" charset="0"/>
                        </a:rPr>
                        <m:t>𝑠𝑐𝑜𝑟𝑒</m:t>
                      </m:r>
                      <m:r>
                        <a:rPr lang="en-US" b="0" i="1" smtClean="0">
                          <a:solidFill>
                            <a:schemeClr val="bg1"/>
                          </a:solidFill>
                          <a:latin typeface="Cambria Math" panose="02040503050406030204" pitchFamily="18" charset="0"/>
                        </a:rPr>
                        <m:t>=100∗</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𝑚𝑎𝑡𝑐h𝑖𝑛𝑔</m:t>
                          </m:r>
                          <m:r>
                            <a:rPr lang="en-US" i="1">
                              <a:solidFill>
                                <a:schemeClr val="bg1"/>
                              </a:solidFill>
                              <a:latin typeface="Cambria Math" panose="02040503050406030204" pitchFamily="18" charset="0"/>
                            </a:rPr>
                            <m:t>_</m:t>
                          </m:r>
                          <m:r>
                            <a:rPr lang="en-US" i="1">
                              <a:solidFill>
                                <a:schemeClr val="bg1"/>
                              </a:solidFill>
                              <a:latin typeface="Cambria Math" panose="02040503050406030204" pitchFamily="18" charset="0"/>
                            </a:rPr>
                            <m:t>𝑙𝑒𝑣𝑒𝑙</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m:t>
                          </m:r>
                        </m:num>
                        <m:den>
                          <m:r>
                            <m:rPr>
                              <m:sty m:val="p"/>
                            </m:rPr>
                            <a:rPr lang="en-US" b="0" i="0" smtClean="0">
                              <a:solidFill>
                                <a:schemeClr val="bg1"/>
                              </a:solidFill>
                              <a:latin typeface="Cambria Math" panose="02040503050406030204" pitchFamily="18" charset="0"/>
                            </a:rPr>
                            <m:t>max</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𝑀</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𝑁</m:t>
                          </m:r>
                          <m:r>
                            <a:rPr lang="en-US" b="0" i="1" smtClean="0">
                              <a:solidFill>
                                <a:schemeClr val="bg1"/>
                              </a:solidFill>
                              <a:latin typeface="Cambria Math" panose="02040503050406030204" pitchFamily="18" charset="0"/>
                            </a:rPr>
                            <m:t>}</m:t>
                          </m:r>
                        </m:den>
                      </m:f>
                      <m:r>
                        <a:rPr lang="en-US" b="0" i="1" smtClean="0">
                          <a:solidFill>
                            <a:schemeClr val="bg1"/>
                          </a:solidFill>
                          <a:latin typeface="Cambria Math" panose="02040503050406030204" pitchFamily="18" charset="0"/>
                        </a:rPr>
                        <m:t> </m:t>
                      </m:r>
                    </m:oMath>
                  </m:oMathPara>
                </a14:m>
                <a:endParaRPr lang="en-US"/>
              </a:p>
            </p:txBody>
          </p:sp>
        </mc:Choice>
        <mc:Fallback xmlns="">
          <p:sp>
            <p:nvSpPr>
              <p:cNvPr id="4" name="TextBox 3">
                <a:extLst>
                  <a:ext uri="{FF2B5EF4-FFF2-40B4-BE49-F238E27FC236}">
                    <a16:creationId xmlns:a16="http://schemas.microsoft.com/office/drawing/2014/main" id="{C83F4320-624B-488C-BB8F-C046458BA6CB}"/>
                  </a:ext>
                </a:extLst>
              </p:cNvPr>
              <p:cNvSpPr txBox="1">
                <a:spLocks noRot="1" noChangeAspect="1" noMove="1" noResize="1" noEditPoints="1" noAdjustHandles="1" noChangeArrowheads="1" noChangeShapeType="1" noTextEdit="1"/>
              </p:cNvSpPr>
              <p:nvPr/>
            </p:nvSpPr>
            <p:spPr>
              <a:xfrm>
                <a:off x="757972" y="3057379"/>
                <a:ext cx="3781548" cy="449097"/>
              </a:xfrm>
              <a:prstGeom prst="rect">
                <a:avLst/>
              </a:prstGeom>
              <a:blipFill>
                <a:blip r:embed="rId3"/>
                <a:stretch>
                  <a:fillRect l="-966" t="-2740" b="-178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B9A0F9-5710-4F94-9FFD-6680D27EFA54}"/>
                  </a:ext>
                </a:extLst>
              </p:cNvPr>
              <p:cNvSpPr txBox="1"/>
              <p:nvPr/>
            </p:nvSpPr>
            <p:spPr>
              <a:xfrm>
                <a:off x="757972" y="3731560"/>
                <a:ext cx="7991062" cy="11187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𝐿</m:t>
                      </m:r>
                      <m:r>
                        <a:rPr lang="en-US" b="0" i="1" smtClean="0">
                          <a:solidFill>
                            <a:schemeClr val="bg1"/>
                          </a:solidFill>
                          <a:latin typeface="Cambria Math" panose="02040503050406030204" pitchFamily="18" charset="0"/>
                        </a:rPr>
                        <m:t>ư</m:t>
                      </m:r>
                      <m:r>
                        <a:rPr lang="en-US" b="0" i="1" smtClean="0">
                          <a:solidFill>
                            <a:schemeClr val="bg1"/>
                          </a:solidFill>
                          <a:latin typeface="Cambria Math" panose="02040503050406030204" pitchFamily="18" charset="0"/>
                        </a:rPr>
                        <m:t>𝑢</m:t>
                      </m:r>
                      <m:r>
                        <a:rPr lang="en-US" b="0" i="1" smtClean="0">
                          <a:solidFill>
                            <a:schemeClr val="bg1"/>
                          </a:solidFill>
                          <a:latin typeface="Cambria Math" panose="02040503050406030204" pitchFamily="18" charset="0"/>
                        </a:rPr>
                        <m:t> ý: </m:t>
                      </m:r>
                      <m:r>
                        <a:rPr lang="en-US" i="1" smtClean="0">
                          <a:solidFill>
                            <a:schemeClr val="bg1"/>
                          </a:solidFill>
                          <a:latin typeface="Cambria Math" panose="02040503050406030204" pitchFamily="18" charset="0"/>
                        </a:rPr>
                        <m:t>𝑚𝑎𝑡𝑐h𝑖</m:t>
                      </m:r>
                      <m:r>
                        <a:rPr lang="en-US" b="0" i="1" smtClean="0">
                          <a:solidFill>
                            <a:schemeClr val="bg1"/>
                          </a:solidFill>
                          <a:latin typeface="Cambria Math" panose="02040503050406030204" pitchFamily="18" charset="0"/>
                        </a:rPr>
                        <m:t>𝑛𝑔</m:t>
                      </m:r>
                      <m:r>
                        <a:rPr lang="en-US" b="0" i="1" smtClean="0">
                          <a:solidFill>
                            <a:schemeClr val="bg1"/>
                          </a:solidFill>
                          <a:latin typeface="Cambria Math" panose="02040503050406030204" pitchFamily="18" charset="0"/>
                        </a:rPr>
                        <m:t>_</m:t>
                      </m:r>
                      <m:r>
                        <a:rPr lang="en-US" b="0" i="1" smtClean="0">
                          <a:solidFill>
                            <a:schemeClr val="bg1"/>
                          </a:solidFill>
                          <a:latin typeface="Cambria Math" panose="02040503050406030204" pitchFamily="18" charset="0"/>
                        </a:rPr>
                        <m:t>𝑙𝑒𝑣𝑒𝑙</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)=0 </m:t>
                      </m:r>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ế</m:t>
                      </m:r>
                      <m:r>
                        <a:rPr lang="en-US" b="0" i="1" smtClean="0">
                          <a:solidFill>
                            <a:schemeClr val="bg1"/>
                          </a:solidFill>
                          <a:latin typeface="Cambria Math" panose="02040503050406030204" pitchFamily="18" charset="0"/>
                        </a:rPr>
                        <m:t>𝑢</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ồ</m:t>
                      </m:r>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ạ</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𝑠𝑎𝑜</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𝑐h𝑜</m:t>
                      </m:r>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eqArr>
                            <m:eqArrPr>
                              <m:ctrlPr>
                                <a:rPr lang="en-US" i="1">
                                  <a:solidFill>
                                    <a:schemeClr val="bg1"/>
                                  </a:solidFill>
                                  <a:latin typeface="Cambria Math" panose="02040503050406030204" pitchFamily="18" charset="0"/>
                                </a:rPr>
                              </m:ctrlPr>
                            </m:eqArrPr>
                            <m:e>
                              <m:r>
                                <a:rPr lang="en-US" i="1">
                                  <a:solidFill>
                                    <a:schemeClr val="bg1"/>
                                  </a:solidFill>
                                  <a:latin typeface="Cambria Math" panose="02040503050406030204" pitchFamily="18" charset="0"/>
                                </a:rPr>
                                <m:t>𝑚𝑎𝑡𝑐h𝑖𝑛𝑔</m:t>
                              </m:r>
                              <m:r>
                                <a:rPr lang="en-US" i="1">
                                  <a:solidFill>
                                    <a:schemeClr val="bg1"/>
                                  </a:solidFill>
                                  <a:latin typeface="Cambria Math" panose="02040503050406030204" pitchFamily="18" charset="0"/>
                                </a:rPr>
                                <m:t>_</m:t>
                              </m:r>
                              <m:r>
                                <a:rPr lang="en-US" i="1">
                                  <a:solidFill>
                                    <a:schemeClr val="bg1"/>
                                  </a:solidFill>
                                  <a:latin typeface="Cambria Math" panose="02040503050406030204" pitchFamily="18" charset="0"/>
                                </a:rPr>
                                <m:t>𝑙𝑒𝑣𝑒𝑙</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)&gt;</m:t>
                              </m:r>
                              <m:r>
                                <a:rPr lang="en-US" i="1">
                                  <a:solidFill>
                                    <a:schemeClr val="bg1"/>
                                  </a:solidFill>
                                  <a:latin typeface="Cambria Math" panose="02040503050406030204" pitchFamily="18" charset="0"/>
                                </a:rPr>
                                <m:t>𝑚𝑎𝑡𝑐h𝑖𝑛𝑔</m:t>
                              </m:r>
                              <m:r>
                                <a:rPr lang="en-US" b="0" i="1" smtClean="0">
                                  <a:solidFill>
                                    <a:schemeClr val="bg1"/>
                                  </a:solidFill>
                                  <a:latin typeface="Cambria Math" panose="02040503050406030204" pitchFamily="18" charset="0"/>
                                </a:rPr>
                                <m:t>_</m:t>
                              </m:r>
                              <m:r>
                                <a:rPr lang="en-US" b="0" i="1" smtClean="0">
                                  <a:solidFill>
                                    <a:schemeClr val="bg1"/>
                                  </a:solidFill>
                                  <a:latin typeface="Cambria Math" panose="02040503050406030204" pitchFamily="18" charset="0"/>
                                </a:rPr>
                                <m:t>𝑙𝑒𝑣𝑒𝑙</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m:t>
                              </m:r>
                              <m:r>
                                <m:rPr>
                                  <m:nor/>
                                </m:rPr>
                                <a:rPr lang="en-US" dirty="0">
                                  <a:solidFill>
                                    <a:schemeClr val="bg1"/>
                                  </a:solidFill>
                                </a:rPr>
                                <m:t> </m:t>
                              </m:r>
                            </m:e>
                            <m:e>
                              <m:r>
                                <a:rPr lang="en-US" i="1">
                                  <a:solidFill>
                                    <a:schemeClr val="bg1"/>
                                  </a:solidFill>
                                  <a:latin typeface="Cambria Math" panose="02040503050406030204" pitchFamily="18" charset="0"/>
                                </a:rPr>
                                <m:t>h𝑜</m:t>
                              </m:r>
                              <m:r>
                                <a:rPr lang="en-US" i="1">
                                  <a:solidFill>
                                    <a:schemeClr val="bg1"/>
                                  </a:solidFill>
                                  <a:latin typeface="Cambria Math" panose="02040503050406030204" pitchFamily="18" charset="0"/>
                                </a:rPr>
                                <m:t>ặ</m:t>
                              </m:r>
                              <m:r>
                                <a:rPr lang="en-US" i="1">
                                  <a:solidFill>
                                    <a:schemeClr val="bg1"/>
                                  </a:solidFill>
                                  <a:latin typeface="Cambria Math" panose="02040503050406030204" pitchFamily="18" charset="0"/>
                                </a:rPr>
                                <m:t>𝑐</m:t>
                              </m:r>
                              <m:r>
                                <a:rPr lang="en-US" i="1">
                                  <a:solidFill>
                                    <a:schemeClr val="bg1"/>
                                  </a:solidFill>
                                  <a:latin typeface="Cambria Math" panose="02040503050406030204" pitchFamily="18" charset="0"/>
                                </a:rPr>
                                <m:t> </m:t>
                              </m:r>
                              <m:r>
                                <m:rPr>
                                  <m:nor/>
                                </m:rPr>
                                <a:rPr lang="en-US" dirty="0">
                                  <a:solidFill>
                                    <a:schemeClr val="bg1"/>
                                  </a:solidFill>
                                </a:rPr>
                                <m:t> </m:t>
                              </m:r>
                            </m:e>
                            <m:e>
                              <m:r>
                                <a:rPr lang="en-US" i="1">
                                  <a:solidFill>
                                    <a:schemeClr val="bg1"/>
                                  </a:solidFill>
                                  <a:latin typeface="Cambria Math" panose="02040503050406030204" pitchFamily="18" charset="0"/>
                                </a:rPr>
                                <m:t>𝑚𝑎𝑡𝑐h𝑖𝑛𝑔</m:t>
                              </m:r>
                              <m:r>
                                <a:rPr lang="en-US" i="1">
                                  <a:solidFill>
                                    <a:schemeClr val="bg1"/>
                                  </a:solidFill>
                                  <a:latin typeface="Cambria Math" panose="02040503050406030204" pitchFamily="18" charset="0"/>
                                </a:rPr>
                                <m:t>_</m:t>
                              </m:r>
                              <m:r>
                                <a:rPr lang="en-US" i="1">
                                  <a:solidFill>
                                    <a:schemeClr val="bg1"/>
                                  </a:solidFill>
                                  <a:latin typeface="Cambria Math" panose="02040503050406030204" pitchFamily="18" charset="0"/>
                                </a:rPr>
                                <m:t>𝑙𝑒𝑣𝑒𝑙</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𝑗</m:t>
                              </m:r>
                              <m:r>
                                <a:rPr lang="en-US" i="1">
                                  <a:solidFill>
                                    <a:schemeClr val="bg1"/>
                                  </a:solidFill>
                                  <a:latin typeface="Cambria Math" panose="02040503050406030204" pitchFamily="18" charset="0"/>
                                </a:rPr>
                                <m:t>)&gt;</m:t>
                              </m:r>
                              <m:r>
                                <a:rPr lang="en-US" i="1">
                                  <a:solidFill>
                                    <a:schemeClr val="bg1"/>
                                  </a:solidFill>
                                  <a:latin typeface="Cambria Math" panose="02040503050406030204" pitchFamily="18" charset="0"/>
                                </a:rPr>
                                <m:t>𝑚𝑎𝑡𝑐h𝑖𝑛𝑔</m:t>
                              </m:r>
                              <m:r>
                                <a:rPr lang="en-US" b="0" i="1" smtClean="0">
                                  <a:solidFill>
                                    <a:schemeClr val="bg1"/>
                                  </a:solidFill>
                                  <a:latin typeface="Cambria Math" panose="02040503050406030204" pitchFamily="18" charset="0"/>
                                </a:rPr>
                                <m:t>_</m:t>
                              </m:r>
                              <m:r>
                                <a:rPr lang="en-US" b="0" i="1" smtClean="0">
                                  <a:solidFill>
                                    <a:schemeClr val="bg1"/>
                                  </a:solidFill>
                                  <a:latin typeface="Cambria Math" panose="02040503050406030204" pitchFamily="18" charset="0"/>
                                </a:rPr>
                                <m:t>𝑙𝑒𝑣𝑒𝑙</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m:t>
                              </m:r>
                            </m:e>
                          </m:eqArr>
                        </m:e>
                      </m:d>
                    </m:oMath>
                  </m:oMathPara>
                </a14:m>
                <a:endParaRPr lang="en-US" b="0">
                  <a:solidFill>
                    <a:schemeClr val="bg1"/>
                  </a:solidFill>
                </a:endParaRPr>
              </a:p>
              <a:p>
                <a:endParaRPr lang="en-US" b="0">
                  <a:solidFill>
                    <a:schemeClr val="bg1"/>
                  </a:solidFill>
                </a:endParaRPr>
              </a:p>
              <a:p>
                <a:endParaRPr lang="en-US"/>
              </a:p>
            </p:txBody>
          </p:sp>
        </mc:Choice>
        <mc:Fallback xmlns="">
          <p:sp>
            <p:nvSpPr>
              <p:cNvPr id="5" name="TextBox 4">
                <a:extLst>
                  <a:ext uri="{FF2B5EF4-FFF2-40B4-BE49-F238E27FC236}">
                    <a16:creationId xmlns:a16="http://schemas.microsoft.com/office/drawing/2014/main" id="{CEB9A0F9-5710-4F94-9FFD-6680D27EFA54}"/>
                  </a:ext>
                </a:extLst>
              </p:cNvPr>
              <p:cNvSpPr txBox="1">
                <a:spLocks noRot="1" noChangeAspect="1" noMove="1" noResize="1" noEditPoints="1" noAdjustHandles="1" noChangeArrowheads="1" noChangeShapeType="1" noTextEdit="1"/>
              </p:cNvSpPr>
              <p:nvPr/>
            </p:nvSpPr>
            <p:spPr>
              <a:xfrm>
                <a:off x="757972" y="3731560"/>
                <a:ext cx="7991062" cy="1118704"/>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90047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3" name="Title 2">
            <a:extLst>
              <a:ext uri="{FF2B5EF4-FFF2-40B4-BE49-F238E27FC236}">
                <a16:creationId xmlns:a16="http://schemas.microsoft.com/office/drawing/2014/main" id="{C61B59F9-B2BA-4F97-9ABD-860E1D7F07D7}"/>
              </a:ext>
            </a:extLst>
          </p:cNvPr>
          <p:cNvSpPr>
            <a:spLocks noGrp="1"/>
          </p:cNvSpPr>
          <p:nvPr>
            <p:ph type="ctrTitle"/>
          </p:nvPr>
        </p:nvSpPr>
        <p:spPr>
          <a:xfrm>
            <a:off x="641685" y="411675"/>
            <a:ext cx="4727700" cy="577800"/>
          </a:xfrm>
        </p:spPr>
        <p:txBody>
          <a:bodyPr/>
          <a:lstStyle/>
          <a:p>
            <a:r>
              <a:rPr lang="en-US" sz="3200">
                <a:latin typeface="Bahnschrift SemiLight SemiConde" panose="020B0502040204020203" pitchFamily="34" charset="0"/>
              </a:rPr>
              <a:t>DATASETS</a:t>
            </a:r>
          </a:p>
        </p:txBody>
      </p:sp>
      <p:grpSp>
        <p:nvGrpSpPr>
          <p:cNvPr id="13" name="Group 12">
            <a:extLst>
              <a:ext uri="{FF2B5EF4-FFF2-40B4-BE49-F238E27FC236}">
                <a16:creationId xmlns:a16="http://schemas.microsoft.com/office/drawing/2014/main" id="{E41AB897-F342-4A6C-BA27-489CF9B06C81}"/>
              </a:ext>
            </a:extLst>
          </p:cNvPr>
          <p:cNvGrpSpPr>
            <a:grpSpLocks noChangeAspect="1"/>
          </p:cNvGrpSpPr>
          <p:nvPr/>
        </p:nvGrpSpPr>
        <p:grpSpPr>
          <a:xfrm>
            <a:off x="3587121" y="1802998"/>
            <a:ext cx="5105056" cy="1333796"/>
            <a:chOff x="1096588" y="1694919"/>
            <a:chExt cx="7210330" cy="1883840"/>
          </a:xfrm>
        </p:grpSpPr>
        <p:pic>
          <p:nvPicPr>
            <p:cNvPr id="4" name="Picture 3" descr="A picture containing cactus, plant, white&#10;&#10;Description automatically generated">
              <a:extLst>
                <a:ext uri="{FF2B5EF4-FFF2-40B4-BE49-F238E27FC236}">
                  <a16:creationId xmlns:a16="http://schemas.microsoft.com/office/drawing/2014/main" id="{842218A7-7364-4995-BAF4-8FD5C66C74C2}"/>
                </a:ext>
              </a:extLst>
            </p:cNvPr>
            <p:cNvPicPr>
              <a:picLocks noChangeAspect="1"/>
            </p:cNvPicPr>
            <p:nvPr/>
          </p:nvPicPr>
          <p:blipFill>
            <a:blip r:embed="rId3"/>
            <a:stretch>
              <a:fillRect/>
            </a:stretch>
          </p:blipFill>
          <p:spPr>
            <a:xfrm>
              <a:off x="6895093" y="1696326"/>
              <a:ext cx="1411825" cy="1882433"/>
            </a:xfrm>
            <a:prstGeom prst="rect">
              <a:avLst/>
            </a:prstGeom>
          </p:spPr>
        </p:pic>
        <p:pic>
          <p:nvPicPr>
            <p:cNvPr id="6" name="Picture 5">
              <a:extLst>
                <a:ext uri="{FF2B5EF4-FFF2-40B4-BE49-F238E27FC236}">
                  <a16:creationId xmlns:a16="http://schemas.microsoft.com/office/drawing/2014/main" id="{80402EBD-E535-4152-8A6F-5AA14C0C9D35}"/>
                </a:ext>
              </a:extLst>
            </p:cNvPr>
            <p:cNvPicPr>
              <a:picLocks noChangeAspect="1"/>
            </p:cNvPicPr>
            <p:nvPr/>
          </p:nvPicPr>
          <p:blipFill>
            <a:blip r:embed="rId4"/>
            <a:stretch>
              <a:fillRect/>
            </a:stretch>
          </p:blipFill>
          <p:spPr>
            <a:xfrm>
              <a:off x="5572686" y="1696324"/>
              <a:ext cx="1176521" cy="1882435"/>
            </a:xfrm>
            <a:prstGeom prst="rect">
              <a:avLst/>
            </a:prstGeom>
          </p:spPr>
        </p:pic>
        <p:pic>
          <p:nvPicPr>
            <p:cNvPr id="8" name="Picture 7">
              <a:extLst>
                <a:ext uri="{FF2B5EF4-FFF2-40B4-BE49-F238E27FC236}">
                  <a16:creationId xmlns:a16="http://schemas.microsoft.com/office/drawing/2014/main" id="{64DCC156-EAEE-4B9B-B16C-143EDF66B3FC}"/>
                </a:ext>
              </a:extLst>
            </p:cNvPr>
            <p:cNvPicPr>
              <a:picLocks noChangeAspect="1"/>
            </p:cNvPicPr>
            <p:nvPr/>
          </p:nvPicPr>
          <p:blipFill>
            <a:blip r:embed="rId5"/>
            <a:stretch>
              <a:fillRect/>
            </a:stretch>
          </p:blipFill>
          <p:spPr>
            <a:xfrm>
              <a:off x="3757984" y="1694919"/>
              <a:ext cx="1697526" cy="1883840"/>
            </a:xfrm>
            <a:prstGeom prst="rect">
              <a:avLst/>
            </a:prstGeom>
          </p:spPr>
        </p:pic>
        <p:pic>
          <p:nvPicPr>
            <p:cNvPr id="10" name="Picture 9">
              <a:extLst>
                <a:ext uri="{FF2B5EF4-FFF2-40B4-BE49-F238E27FC236}">
                  <a16:creationId xmlns:a16="http://schemas.microsoft.com/office/drawing/2014/main" id="{C8AF8381-ED8D-447E-BAE8-6839F1D4DB75}"/>
                </a:ext>
              </a:extLst>
            </p:cNvPr>
            <p:cNvPicPr>
              <a:picLocks noChangeAspect="1"/>
            </p:cNvPicPr>
            <p:nvPr/>
          </p:nvPicPr>
          <p:blipFill rotWithShape="1">
            <a:blip r:embed="rId6"/>
            <a:srcRect/>
            <a:stretch/>
          </p:blipFill>
          <p:spPr>
            <a:xfrm>
              <a:off x="1096588" y="1694919"/>
              <a:ext cx="2511786" cy="1883840"/>
            </a:xfrm>
            <a:prstGeom prst="rect">
              <a:avLst/>
            </a:prstGeom>
            <a:ln>
              <a:solidFill>
                <a:schemeClr val="bg2"/>
              </a:solidFill>
            </a:ln>
          </p:spPr>
        </p:pic>
      </p:grpSp>
      <p:sp>
        <p:nvSpPr>
          <p:cNvPr id="17" name="TextBox 16">
            <a:extLst>
              <a:ext uri="{FF2B5EF4-FFF2-40B4-BE49-F238E27FC236}">
                <a16:creationId xmlns:a16="http://schemas.microsoft.com/office/drawing/2014/main" id="{986E59F6-F155-469C-8FD1-72F295A85192}"/>
              </a:ext>
            </a:extLst>
          </p:cNvPr>
          <p:cNvSpPr txBox="1"/>
          <p:nvPr/>
        </p:nvSpPr>
        <p:spPr>
          <a:xfrm>
            <a:off x="4021706" y="3208214"/>
            <a:ext cx="909223" cy="307777"/>
          </a:xfrm>
          <a:prstGeom prst="rect">
            <a:avLst/>
          </a:prstGeom>
          <a:noFill/>
        </p:spPr>
        <p:txBody>
          <a:bodyPr wrap="none" rtlCol="0">
            <a:spAutoFit/>
          </a:bodyPr>
          <a:lstStyle/>
          <a:p>
            <a:r>
              <a:rPr lang="en-US">
                <a:solidFill>
                  <a:schemeClr val="bg1"/>
                </a:solidFill>
                <a:latin typeface="Maven Pro" panose="020B0604020202020204" charset="0"/>
              </a:rPr>
              <a:t>640*480</a:t>
            </a:r>
          </a:p>
        </p:txBody>
      </p:sp>
      <p:sp>
        <p:nvSpPr>
          <p:cNvPr id="18" name="TextBox 17">
            <a:extLst>
              <a:ext uri="{FF2B5EF4-FFF2-40B4-BE49-F238E27FC236}">
                <a16:creationId xmlns:a16="http://schemas.microsoft.com/office/drawing/2014/main" id="{5D8EE10B-04E0-4184-9D8E-BF247A218088}"/>
              </a:ext>
            </a:extLst>
          </p:cNvPr>
          <p:cNvSpPr txBox="1"/>
          <p:nvPr/>
        </p:nvSpPr>
        <p:spPr>
          <a:xfrm>
            <a:off x="5629793" y="3208213"/>
            <a:ext cx="885179" cy="307777"/>
          </a:xfrm>
          <a:prstGeom prst="rect">
            <a:avLst/>
          </a:prstGeom>
          <a:noFill/>
        </p:spPr>
        <p:txBody>
          <a:bodyPr wrap="none" rtlCol="0">
            <a:spAutoFit/>
          </a:bodyPr>
          <a:lstStyle/>
          <a:p>
            <a:r>
              <a:rPr lang="en-US">
                <a:solidFill>
                  <a:schemeClr val="bg1"/>
                </a:solidFill>
                <a:latin typeface="Maven Pro" panose="020B0604020202020204" charset="0"/>
              </a:rPr>
              <a:t>328*364</a:t>
            </a:r>
          </a:p>
        </p:txBody>
      </p:sp>
      <p:sp>
        <p:nvSpPr>
          <p:cNvPr id="19" name="TextBox 18">
            <a:extLst>
              <a:ext uri="{FF2B5EF4-FFF2-40B4-BE49-F238E27FC236}">
                <a16:creationId xmlns:a16="http://schemas.microsoft.com/office/drawing/2014/main" id="{07AD072C-3839-46F2-B10C-843F364CE934}"/>
              </a:ext>
            </a:extLst>
          </p:cNvPr>
          <p:cNvSpPr txBox="1"/>
          <p:nvPr/>
        </p:nvSpPr>
        <p:spPr>
          <a:xfrm>
            <a:off x="6754415" y="3208212"/>
            <a:ext cx="918841" cy="307777"/>
          </a:xfrm>
          <a:prstGeom prst="rect">
            <a:avLst/>
          </a:prstGeom>
          <a:noFill/>
        </p:spPr>
        <p:txBody>
          <a:bodyPr wrap="none" rtlCol="0">
            <a:spAutoFit/>
          </a:bodyPr>
          <a:lstStyle/>
          <a:p>
            <a:r>
              <a:rPr lang="en-US">
                <a:solidFill>
                  <a:schemeClr val="bg1"/>
                </a:solidFill>
                <a:latin typeface="Maven Pro" panose="020B0604020202020204" charset="0"/>
              </a:rPr>
              <a:t>300*480</a:t>
            </a:r>
          </a:p>
        </p:txBody>
      </p:sp>
      <p:sp>
        <p:nvSpPr>
          <p:cNvPr id="20" name="TextBox 19">
            <a:extLst>
              <a:ext uri="{FF2B5EF4-FFF2-40B4-BE49-F238E27FC236}">
                <a16:creationId xmlns:a16="http://schemas.microsoft.com/office/drawing/2014/main" id="{352FF95D-A041-461F-8994-7B399A4EBB99}"/>
              </a:ext>
            </a:extLst>
          </p:cNvPr>
          <p:cNvSpPr txBox="1"/>
          <p:nvPr/>
        </p:nvSpPr>
        <p:spPr>
          <a:xfrm>
            <a:off x="7749787" y="3208211"/>
            <a:ext cx="885179" cy="307777"/>
          </a:xfrm>
          <a:prstGeom prst="rect">
            <a:avLst/>
          </a:prstGeom>
          <a:noFill/>
        </p:spPr>
        <p:txBody>
          <a:bodyPr wrap="none" rtlCol="0">
            <a:spAutoFit/>
          </a:bodyPr>
          <a:lstStyle/>
          <a:p>
            <a:r>
              <a:rPr lang="en-US">
                <a:solidFill>
                  <a:schemeClr val="bg1"/>
                </a:solidFill>
                <a:latin typeface="Maven Pro" panose="020B0604020202020204" charset="0"/>
              </a:rPr>
              <a:t>288*384</a:t>
            </a:r>
          </a:p>
        </p:txBody>
      </p:sp>
      <p:sp>
        <p:nvSpPr>
          <p:cNvPr id="14" name="TextBox 13">
            <a:extLst>
              <a:ext uri="{FF2B5EF4-FFF2-40B4-BE49-F238E27FC236}">
                <a16:creationId xmlns:a16="http://schemas.microsoft.com/office/drawing/2014/main" id="{79FE297C-95B5-4057-8102-39478283269C}"/>
              </a:ext>
            </a:extLst>
          </p:cNvPr>
          <p:cNvSpPr txBox="1"/>
          <p:nvPr/>
        </p:nvSpPr>
        <p:spPr>
          <a:xfrm>
            <a:off x="525026" y="1248311"/>
            <a:ext cx="2886006" cy="2646878"/>
          </a:xfrm>
          <a:prstGeom prst="rect">
            <a:avLst/>
          </a:prstGeom>
          <a:noFill/>
        </p:spPr>
        <p:txBody>
          <a:bodyPr wrap="square" rtlCol="0">
            <a:spAutoFit/>
          </a:bodyPr>
          <a:lstStyle/>
          <a:p>
            <a:pPr algn="just"/>
            <a:r>
              <a:rPr lang="en-US" sz="2000">
                <a:solidFill>
                  <a:schemeClr val="accent5"/>
                </a:solidFill>
                <a:latin typeface="Maven Pro" panose="020B0604020202020204" charset="0"/>
              </a:rPr>
              <a:t>FVC2004</a:t>
            </a:r>
            <a:endParaRPr lang="en-US" sz="2000">
              <a:solidFill>
                <a:schemeClr val="bg1"/>
              </a:solidFill>
              <a:latin typeface="Maven Pro" panose="020B0604020202020204" charset="0"/>
            </a:endParaRPr>
          </a:p>
          <a:p>
            <a:pPr algn="just"/>
            <a:endPar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endParaRPr>
          </a:p>
          <a:p>
            <a:pPr marL="342900" indent="-342900" algn="just">
              <a:buClr>
                <a:schemeClr val="bg1"/>
              </a:buClr>
              <a:buFont typeface="Wingdings" panose="05000000000000000000" pitchFamily="2" charset="2"/>
              <a:buChar char="§"/>
            </a:pPr>
            <a:r>
              <a:rPr lang="vi-VN" sz="1800" err="1">
                <a:solidFill>
                  <a:schemeClr val="bg1"/>
                </a:solidFill>
                <a:latin typeface="Maven Pro" panose="020B0604020202020204" charset="0"/>
              </a:rPr>
              <a:t>Gồm</a:t>
            </a:r>
            <a:r>
              <a:rPr lang="vi-VN" sz="1800">
                <a:solidFill>
                  <a:schemeClr val="bg1"/>
                </a:solidFill>
                <a:latin typeface="Maven Pro" panose="020B0604020202020204" charset="0"/>
              </a:rPr>
              <a:t> 4 </a:t>
            </a:r>
            <a:r>
              <a:rPr lang="vi-VN" sz="1800" err="1">
                <a:solidFill>
                  <a:schemeClr val="bg1"/>
                </a:solidFill>
                <a:latin typeface="Maven Pro" panose="020B0604020202020204" charset="0"/>
              </a:rPr>
              <a:t>dataset</a:t>
            </a:r>
            <a:r>
              <a:rPr lang="vi-VN" sz="1800">
                <a:solidFill>
                  <a:schemeClr val="bg1"/>
                </a:solidFill>
                <a:latin typeface="Maven Pro" panose="020B0604020202020204" charset="0"/>
              </a:rPr>
              <a:t>, </a:t>
            </a:r>
            <a:r>
              <a:rPr lang="vi-VN" sz="1800" err="1">
                <a:solidFill>
                  <a:schemeClr val="bg1"/>
                </a:solidFill>
                <a:latin typeface="Maven Pro" panose="020B0604020202020204" charset="0"/>
              </a:rPr>
              <a:t>mỗi</a:t>
            </a:r>
            <a:r>
              <a:rPr lang="vi-VN" sz="1800">
                <a:solidFill>
                  <a:schemeClr val="bg1"/>
                </a:solidFill>
                <a:latin typeface="Maven Pro" panose="020B0604020202020204" charset="0"/>
              </a:rPr>
              <a:t> </a:t>
            </a:r>
            <a:r>
              <a:rPr lang="vi-VN" sz="1800" err="1">
                <a:solidFill>
                  <a:schemeClr val="bg1"/>
                </a:solidFill>
                <a:latin typeface="Maven Pro" panose="020B0604020202020204" charset="0"/>
              </a:rPr>
              <a:t>dataset</a:t>
            </a:r>
            <a:r>
              <a:rPr lang="vi-VN" sz="1800">
                <a:solidFill>
                  <a:schemeClr val="bg1"/>
                </a:solidFill>
                <a:latin typeface="Maven Pro" panose="020B0604020202020204" charset="0"/>
              </a:rPr>
              <a:t> bao </a:t>
            </a:r>
            <a:r>
              <a:rPr lang="vi-VN" sz="1800" err="1">
                <a:solidFill>
                  <a:schemeClr val="bg1"/>
                </a:solidFill>
                <a:latin typeface="Maven Pro" panose="020B0604020202020204" charset="0"/>
              </a:rPr>
              <a:t>gồm</a:t>
            </a:r>
            <a:r>
              <a:rPr lang="vi-VN" sz="1800">
                <a:solidFill>
                  <a:schemeClr val="bg1"/>
                </a:solidFill>
                <a:latin typeface="Maven Pro" panose="020B0604020202020204" charset="0"/>
              </a:rPr>
              <a:t> 80 </a:t>
            </a:r>
            <a:r>
              <a:rPr lang="vi-VN" sz="1800" err="1">
                <a:solidFill>
                  <a:schemeClr val="bg1"/>
                </a:solidFill>
                <a:latin typeface="Maven Pro" panose="020B0604020202020204" charset="0"/>
              </a:rPr>
              <a:t>ảnh</a:t>
            </a:r>
            <a:r>
              <a:rPr lang="vi-VN" sz="1800">
                <a:solidFill>
                  <a:schemeClr val="bg1"/>
                </a:solidFill>
                <a:latin typeface="Maven Pro" panose="020B0604020202020204" charset="0"/>
              </a:rPr>
              <a:t>, </a:t>
            </a:r>
            <a:r>
              <a:rPr lang="vi-VN" sz="1800" err="1">
                <a:solidFill>
                  <a:schemeClr val="bg1"/>
                </a:solidFill>
                <a:latin typeface="Maven Pro" panose="020B0604020202020204" charset="0"/>
              </a:rPr>
              <a:t>được</a:t>
            </a:r>
            <a:r>
              <a:rPr lang="vi-VN" sz="1800">
                <a:solidFill>
                  <a:schemeClr val="bg1"/>
                </a:solidFill>
                <a:latin typeface="Maven Pro" panose="020B0604020202020204" charset="0"/>
              </a:rPr>
              <a:t> </a:t>
            </a:r>
            <a:r>
              <a:rPr lang="vi-VN" sz="1800" err="1">
                <a:solidFill>
                  <a:schemeClr val="bg1"/>
                </a:solidFill>
                <a:latin typeface="Maven Pro" panose="020B0604020202020204" charset="0"/>
              </a:rPr>
              <a:t>lấy</a:t>
            </a:r>
            <a:r>
              <a:rPr lang="vi-VN" sz="1800">
                <a:solidFill>
                  <a:schemeClr val="bg1"/>
                </a:solidFill>
                <a:latin typeface="Maven Pro" panose="020B0604020202020204" charset="0"/>
              </a:rPr>
              <a:t> </a:t>
            </a:r>
            <a:r>
              <a:rPr lang="vi-VN" sz="1800" err="1">
                <a:solidFill>
                  <a:schemeClr val="bg1"/>
                </a:solidFill>
                <a:latin typeface="Maven Pro" panose="020B0604020202020204" charset="0"/>
              </a:rPr>
              <a:t>từ</a:t>
            </a:r>
            <a:r>
              <a:rPr lang="vi-VN" sz="1800">
                <a:solidFill>
                  <a:schemeClr val="bg1"/>
                </a:solidFill>
                <a:latin typeface="Maven Pro" panose="020B0604020202020204" charset="0"/>
              </a:rPr>
              <a:t> 10 </a:t>
            </a:r>
            <a:r>
              <a:rPr lang="vi-VN" sz="1800" err="1">
                <a:solidFill>
                  <a:schemeClr val="bg1"/>
                </a:solidFill>
                <a:latin typeface="Maven Pro" panose="020B0604020202020204" charset="0"/>
              </a:rPr>
              <a:t>ngón</a:t>
            </a:r>
            <a:r>
              <a:rPr lang="vi-VN" sz="1800">
                <a:solidFill>
                  <a:schemeClr val="bg1"/>
                </a:solidFill>
                <a:latin typeface="Maven Pro" panose="020B0604020202020204" charset="0"/>
              </a:rPr>
              <a:t> tay </a:t>
            </a:r>
            <a:r>
              <a:rPr lang="vi-VN" sz="1800" err="1">
                <a:solidFill>
                  <a:schemeClr val="bg1"/>
                </a:solidFill>
                <a:latin typeface="Maven Pro" panose="020B0604020202020204" charset="0"/>
              </a:rPr>
              <a:t>khác</a:t>
            </a:r>
            <a:r>
              <a:rPr lang="vi-VN" sz="1800">
                <a:solidFill>
                  <a:schemeClr val="bg1"/>
                </a:solidFill>
                <a:latin typeface="Maven Pro" panose="020B0604020202020204" charset="0"/>
              </a:rPr>
              <a:t> nhau. </a:t>
            </a:r>
            <a:r>
              <a:rPr lang="vi-VN" sz="1800" err="1">
                <a:solidFill>
                  <a:schemeClr val="bg1"/>
                </a:solidFill>
                <a:latin typeface="Maven Pro" panose="020B0604020202020204" charset="0"/>
              </a:rPr>
              <a:t>Kích</a:t>
            </a:r>
            <a:r>
              <a:rPr lang="vi-VN" sz="1800">
                <a:solidFill>
                  <a:schemeClr val="bg1"/>
                </a:solidFill>
                <a:latin typeface="Maven Pro" panose="020B0604020202020204" charset="0"/>
              </a:rPr>
              <a:t> </a:t>
            </a:r>
            <a:r>
              <a:rPr lang="vi-VN" sz="1800" err="1">
                <a:solidFill>
                  <a:schemeClr val="bg1"/>
                </a:solidFill>
                <a:latin typeface="Maven Pro" panose="020B0604020202020204" charset="0"/>
              </a:rPr>
              <a:t>cỡ</a:t>
            </a:r>
            <a:r>
              <a:rPr lang="vi-VN" sz="1800">
                <a:solidFill>
                  <a:schemeClr val="bg1"/>
                </a:solidFill>
                <a:latin typeface="Maven Pro" panose="020B0604020202020204" charset="0"/>
              </a:rPr>
              <a:t> </a:t>
            </a:r>
            <a:r>
              <a:rPr lang="vi-VN" sz="1800" err="1">
                <a:solidFill>
                  <a:schemeClr val="bg1"/>
                </a:solidFill>
                <a:latin typeface="Maven Pro" panose="020B0604020202020204" charset="0"/>
              </a:rPr>
              <a:t>ảnh</a:t>
            </a:r>
            <a:r>
              <a:rPr lang="vi-VN" sz="1800">
                <a:solidFill>
                  <a:schemeClr val="bg1"/>
                </a:solidFill>
                <a:latin typeface="Maven Pro" panose="020B0604020202020204" charset="0"/>
              </a:rPr>
              <a:t> </a:t>
            </a:r>
            <a:r>
              <a:rPr lang="vi-VN" sz="1800" err="1">
                <a:solidFill>
                  <a:schemeClr val="bg1"/>
                </a:solidFill>
                <a:latin typeface="Maven Pro" panose="020B0604020202020204" charset="0"/>
              </a:rPr>
              <a:t>của</a:t>
            </a:r>
            <a:r>
              <a:rPr lang="vi-VN" sz="1800">
                <a:solidFill>
                  <a:schemeClr val="bg1"/>
                </a:solidFill>
                <a:latin typeface="Maven Pro" panose="020B0604020202020204" charset="0"/>
              </a:rPr>
              <a:t> </a:t>
            </a:r>
            <a:r>
              <a:rPr lang="vi-VN" sz="1800" err="1">
                <a:solidFill>
                  <a:schemeClr val="bg1"/>
                </a:solidFill>
                <a:latin typeface="Maven Pro" panose="020B0604020202020204" charset="0"/>
              </a:rPr>
              <a:t>mỗi</a:t>
            </a:r>
            <a:r>
              <a:rPr lang="vi-VN" sz="1800">
                <a:solidFill>
                  <a:schemeClr val="bg1"/>
                </a:solidFill>
                <a:latin typeface="Maven Pro" panose="020B0604020202020204" charset="0"/>
              </a:rPr>
              <a:t> </a:t>
            </a:r>
            <a:r>
              <a:rPr lang="vi-VN" sz="1800" err="1">
                <a:solidFill>
                  <a:schemeClr val="bg1"/>
                </a:solidFill>
                <a:latin typeface="Maven Pro" panose="020B0604020202020204" charset="0"/>
              </a:rPr>
              <a:t>dataset</a:t>
            </a:r>
            <a:r>
              <a:rPr lang="vi-VN" sz="1800">
                <a:solidFill>
                  <a:schemeClr val="bg1"/>
                </a:solidFill>
                <a:latin typeface="Maven Pro" panose="020B0604020202020204" charset="0"/>
              </a:rPr>
              <a:t> </a:t>
            </a:r>
            <a:r>
              <a:rPr lang="vi-VN" sz="1800" err="1">
                <a:solidFill>
                  <a:schemeClr val="bg1"/>
                </a:solidFill>
                <a:latin typeface="Maven Pro" panose="020B0604020202020204" charset="0"/>
              </a:rPr>
              <a:t>được</a:t>
            </a:r>
            <a:r>
              <a:rPr lang="vi-VN" sz="1800">
                <a:solidFill>
                  <a:schemeClr val="bg1"/>
                </a:solidFill>
                <a:latin typeface="Maven Pro" panose="020B0604020202020204" charset="0"/>
              </a:rPr>
              <a:t> cho như </a:t>
            </a:r>
            <a:r>
              <a:rPr lang="vi-VN" sz="1800" err="1">
                <a:solidFill>
                  <a:schemeClr val="bg1"/>
                </a:solidFill>
                <a:latin typeface="Maven Pro" panose="020B0604020202020204" charset="0"/>
              </a:rPr>
              <a:t>hình</a:t>
            </a:r>
            <a:r>
              <a:rPr lang="vi-VN" sz="1800">
                <a:solidFill>
                  <a:schemeClr val="bg1"/>
                </a:solidFill>
                <a:latin typeface="Maven Pro" panose="020B0604020202020204" charset="0"/>
              </a:rPr>
              <a:t>.</a:t>
            </a:r>
          </a:p>
        </p:txBody>
      </p:sp>
    </p:spTree>
    <p:extLst>
      <p:ext uri="{BB962C8B-B14F-4D97-AF65-F5344CB8AC3E}">
        <p14:creationId xmlns:p14="http://schemas.microsoft.com/office/powerpoint/2010/main" val="4244755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3" name="Title 2">
            <a:extLst>
              <a:ext uri="{FF2B5EF4-FFF2-40B4-BE49-F238E27FC236}">
                <a16:creationId xmlns:a16="http://schemas.microsoft.com/office/drawing/2014/main" id="{C61B59F9-B2BA-4F97-9ABD-860E1D7F07D7}"/>
              </a:ext>
            </a:extLst>
          </p:cNvPr>
          <p:cNvSpPr>
            <a:spLocks noGrp="1"/>
          </p:cNvSpPr>
          <p:nvPr>
            <p:ph type="ctrTitle"/>
          </p:nvPr>
        </p:nvSpPr>
        <p:spPr>
          <a:xfrm>
            <a:off x="641685" y="411675"/>
            <a:ext cx="4727700" cy="577800"/>
          </a:xfrm>
        </p:spPr>
        <p:txBody>
          <a:bodyPr/>
          <a:lstStyle/>
          <a:p>
            <a:r>
              <a:rPr lang="en-US" sz="3200">
                <a:latin typeface="Bahnschrift SemiLight SemiConde" panose="020B0502040204020203" pitchFamily="34" charset="0"/>
              </a:rPr>
              <a:t>DATASETS</a:t>
            </a:r>
          </a:p>
        </p:txBody>
      </p:sp>
      <p:sp>
        <p:nvSpPr>
          <p:cNvPr id="14" name="TextBox 13">
            <a:extLst>
              <a:ext uri="{FF2B5EF4-FFF2-40B4-BE49-F238E27FC236}">
                <a16:creationId xmlns:a16="http://schemas.microsoft.com/office/drawing/2014/main" id="{79FE297C-95B5-4057-8102-39478283269C}"/>
              </a:ext>
            </a:extLst>
          </p:cNvPr>
          <p:cNvSpPr txBox="1"/>
          <p:nvPr/>
        </p:nvSpPr>
        <p:spPr>
          <a:xfrm>
            <a:off x="773208" y="1373571"/>
            <a:ext cx="5284688" cy="2769989"/>
          </a:xfrm>
          <a:prstGeom prst="rect">
            <a:avLst/>
          </a:prstGeom>
          <a:noFill/>
        </p:spPr>
        <p:txBody>
          <a:bodyPr wrap="square" rtlCol="0">
            <a:spAutoFit/>
          </a:bodyPr>
          <a:lstStyle/>
          <a:p>
            <a:pPr algn="just"/>
            <a:r>
              <a:rPr lang="en-US" sz="2000" err="1">
                <a:solidFill>
                  <a:schemeClr val="accent5"/>
                </a:solidFill>
                <a:latin typeface="Maven Pro" panose="020B0604020202020204" charset="0"/>
              </a:rPr>
              <a:t>PolyU</a:t>
            </a:r>
            <a:endParaRPr lang="en-US" sz="2000">
              <a:solidFill>
                <a:schemeClr val="bg1"/>
              </a:solidFill>
              <a:latin typeface="Maven Pro" panose="020B0604020202020204" charset="0"/>
            </a:endParaRPr>
          </a:p>
          <a:p>
            <a:pPr algn="just"/>
            <a:r>
              <a:rPr lang="en-US" sz="1800" err="1">
                <a:solidFill>
                  <a:schemeClr val="bg1"/>
                </a:solidFill>
                <a:effectLst/>
                <a:latin typeface="Maven Pro" panose="020B0604020202020204" charset="0"/>
                <a:ea typeface="DengXian" panose="02010600030101010101" pitchFamily="2" charset="-122"/>
                <a:cs typeface="Times New Roman" panose="02020603050405020304" pitchFamily="18" charset="0"/>
              </a:rPr>
              <a:t>Tên</a:t>
            </a:r>
            <a:r>
              <a:rPr lang="en-US" sz="1800">
                <a:solidFill>
                  <a:schemeClr val="bg1"/>
                </a:solidFill>
                <a:effectLst/>
                <a:latin typeface="Maven Pro" panose="020B0604020202020204" charset="0"/>
                <a:ea typeface="DengXian" panose="02010600030101010101" pitchFamily="2" charset="-122"/>
                <a:cs typeface="Times New Roman" panose="02020603050405020304" pitchFamily="18" charset="0"/>
              </a:rPr>
              <a:t> </a:t>
            </a:r>
            <a:r>
              <a:rPr lang="en-US" sz="1800" err="1">
                <a:solidFill>
                  <a:schemeClr val="bg1"/>
                </a:solidFill>
                <a:effectLst/>
                <a:latin typeface="Maven Pro" panose="020B0604020202020204" charset="0"/>
                <a:ea typeface="DengXian" panose="02010600030101010101" pitchFamily="2" charset="-122"/>
                <a:cs typeface="Times New Roman" panose="02020603050405020304" pitchFamily="18" charset="0"/>
              </a:rPr>
              <a:t>đầy</a:t>
            </a:r>
            <a:r>
              <a:rPr lang="en-US" sz="1800">
                <a:solidFill>
                  <a:schemeClr val="bg1"/>
                </a:solidFill>
                <a:effectLst/>
                <a:latin typeface="Maven Pro" panose="020B0604020202020204" charset="0"/>
                <a:ea typeface="DengXian" panose="02010600030101010101" pitchFamily="2" charset="-122"/>
                <a:cs typeface="Times New Roman" panose="02020603050405020304" pitchFamily="18" charset="0"/>
              </a:rPr>
              <a:t> </a:t>
            </a:r>
            <a:r>
              <a:rPr lang="en-US" sz="1800" err="1">
                <a:solidFill>
                  <a:schemeClr val="bg1"/>
                </a:solidFill>
                <a:effectLst/>
                <a:latin typeface="Maven Pro" panose="020B0604020202020204" charset="0"/>
                <a:ea typeface="DengXian" panose="02010600030101010101" pitchFamily="2" charset="-122"/>
                <a:cs typeface="Times New Roman" panose="02020603050405020304" pitchFamily="18" charset="0"/>
              </a:rPr>
              <a:t>đủ</a:t>
            </a:r>
            <a:r>
              <a:rPr lang="en-US" sz="1800">
                <a:solidFill>
                  <a:schemeClr val="bg1"/>
                </a:solidFill>
                <a:effectLst/>
                <a:latin typeface="Maven Pro" panose="020B0604020202020204" charset="0"/>
                <a:ea typeface="DengXian" panose="02010600030101010101" pitchFamily="2" charset="-122"/>
                <a:cs typeface="Times New Roman" panose="02020603050405020304" pitchFamily="18" charset="0"/>
              </a:rPr>
              <a:t>: The Hong Kong Polytechnic University Contactless 2D to Contact-based 2D Fingerprint Images Database</a:t>
            </a:r>
          </a:p>
          <a:p>
            <a:pPr algn="just"/>
            <a:endParaRPr lang="en-US" sz="2000">
              <a:solidFill>
                <a:schemeClr val="bg1"/>
              </a:solidFill>
              <a:effectLst/>
              <a:latin typeface="Maven Pro" panose="020B0604020202020204" charset="0"/>
              <a:ea typeface="DengXian" panose="02010600030101010101" pitchFamily="2" charset="-122"/>
              <a:cs typeface="Times New Roman" panose="02020603050405020304" pitchFamily="18" charset="0"/>
            </a:endParaRPr>
          </a:p>
          <a:p>
            <a:pPr marL="342900" indent="-342900" algn="just">
              <a:buClr>
                <a:schemeClr val="bg1"/>
              </a:buClr>
              <a:buFont typeface="Wingdings" panose="05000000000000000000" pitchFamily="2" charset="2"/>
              <a:buChar char="§"/>
            </a:pPr>
            <a:r>
              <a:rPr lang="vi-VN" sz="2000" err="1">
                <a:solidFill>
                  <a:schemeClr val="bg1"/>
                </a:solidFill>
                <a:latin typeface="Maven Pro" panose="020B0604020202020204" charset="0"/>
              </a:rPr>
              <a:t>Gồm</a:t>
            </a:r>
            <a:r>
              <a:rPr lang="vi-VN" sz="2000">
                <a:solidFill>
                  <a:schemeClr val="bg1"/>
                </a:solidFill>
                <a:latin typeface="Maven Pro" panose="020B0604020202020204" charset="0"/>
              </a:rPr>
              <a:t> 2016 </a:t>
            </a:r>
            <a:r>
              <a:rPr lang="vi-VN" sz="2000" err="1">
                <a:solidFill>
                  <a:schemeClr val="bg1"/>
                </a:solidFill>
                <a:latin typeface="Maven Pro" panose="020B0604020202020204" charset="0"/>
              </a:rPr>
              <a:t>ảnh</a:t>
            </a:r>
            <a:r>
              <a:rPr lang="vi-VN" sz="2000">
                <a:solidFill>
                  <a:schemeClr val="bg1"/>
                </a:solidFill>
                <a:latin typeface="Maven Pro" panose="020B0604020202020204" charset="0"/>
              </a:rPr>
              <a:t> vân tay, thu </a:t>
            </a:r>
            <a:r>
              <a:rPr lang="vi-VN" sz="2000" err="1">
                <a:solidFill>
                  <a:schemeClr val="bg1"/>
                </a:solidFill>
                <a:latin typeface="Maven Pro" panose="020B0604020202020204" charset="0"/>
              </a:rPr>
              <a:t>thập</a:t>
            </a:r>
            <a:r>
              <a:rPr lang="vi-VN" sz="2000">
                <a:solidFill>
                  <a:schemeClr val="bg1"/>
                </a:solidFill>
                <a:latin typeface="Maven Pro" panose="020B0604020202020204" charset="0"/>
              </a:rPr>
              <a:t> </a:t>
            </a:r>
            <a:r>
              <a:rPr lang="vi-VN" sz="2000" err="1">
                <a:solidFill>
                  <a:schemeClr val="bg1"/>
                </a:solidFill>
                <a:latin typeface="Maven Pro" panose="020B0604020202020204" charset="0"/>
              </a:rPr>
              <a:t>từ</a:t>
            </a:r>
            <a:r>
              <a:rPr lang="vi-VN" sz="2000">
                <a:solidFill>
                  <a:schemeClr val="bg1"/>
                </a:solidFill>
                <a:latin typeface="Maven Pro" panose="020B0604020202020204" charset="0"/>
              </a:rPr>
              <a:t> 336 </a:t>
            </a:r>
            <a:r>
              <a:rPr lang="vi-VN" sz="2000" err="1">
                <a:solidFill>
                  <a:schemeClr val="bg1"/>
                </a:solidFill>
                <a:latin typeface="Maven Pro" panose="020B0604020202020204" charset="0"/>
              </a:rPr>
              <a:t>ngón</a:t>
            </a:r>
            <a:r>
              <a:rPr lang="vi-VN" sz="2000">
                <a:solidFill>
                  <a:schemeClr val="bg1"/>
                </a:solidFill>
                <a:latin typeface="Maven Pro" panose="020B0604020202020204" charset="0"/>
              </a:rPr>
              <a:t> tay (</a:t>
            </a:r>
            <a:r>
              <a:rPr lang="vi-VN" sz="2000" err="1">
                <a:solidFill>
                  <a:schemeClr val="bg1"/>
                </a:solidFill>
                <a:latin typeface="Maven Pro" panose="020B0604020202020204" charset="0"/>
              </a:rPr>
              <a:t>mỗi</a:t>
            </a:r>
            <a:r>
              <a:rPr lang="vi-VN" sz="2000">
                <a:solidFill>
                  <a:schemeClr val="bg1"/>
                </a:solidFill>
                <a:latin typeface="Maven Pro" panose="020B0604020202020204" charset="0"/>
              </a:rPr>
              <a:t> </a:t>
            </a:r>
            <a:r>
              <a:rPr lang="vi-VN" sz="2000" err="1">
                <a:solidFill>
                  <a:schemeClr val="bg1"/>
                </a:solidFill>
                <a:latin typeface="Maven Pro" panose="020B0604020202020204" charset="0"/>
              </a:rPr>
              <a:t>ngón</a:t>
            </a:r>
            <a:r>
              <a:rPr lang="vi-VN" sz="2000">
                <a:solidFill>
                  <a:schemeClr val="bg1"/>
                </a:solidFill>
                <a:latin typeface="Maven Pro" panose="020B0604020202020204" charset="0"/>
              </a:rPr>
              <a:t> 6 </a:t>
            </a:r>
            <a:r>
              <a:rPr lang="vi-VN" sz="2000" err="1">
                <a:solidFill>
                  <a:schemeClr val="bg1"/>
                </a:solidFill>
                <a:latin typeface="Maven Pro" panose="020B0604020202020204" charset="0"/>
              </a:rPr>
              <a:t>ảnh</a:t>
            </a:r>
            <a:r>
              <a:rPr lang="vi-VN" sz="2000">
                <a:solidFill>
                  <a:schemeClr val="bg1"/>
                </a:solidFill>
                <a:latin typeface="Maven Pro" panose="020B0604020202020204" charset="0"/>
              </a:rPr>
              <a:t>) </a:t>
            </a:r>
            <a:r>
              <a:rPr lang="vi-VN" sz="2000" err="1">
                <a:solidFill>
                  <a:schemeClr val="bg1"/>
                </a:solidFill>
                <a:latin typeface="Maven Pro" panose="020B0604020202020204" charset="0"/>
              </a:rPr>
              <a:t>bằng</a:t>
            </a:r>
            <a:r>
              <a:rPr lang="vi-VN" sz="2000">
                <a:solidFill>
                  <a:schemeClr val="bg1"/>
                </a:solidFill>
                <a:latin typeface="Maven Pro" panose="020B0604020202020204" charset="0"/>
              </a:rPr>
              <a:t> </a:t>
            </a:r>
            <a:r>
              <a:rPr lang="vi-VN" sz="2000" err="1">
                <a:solidFill>
                  <a:schemeClr val="bg1"/>
                </a:solidFill>
                <a:latin typeface="Maven Pro" panose="020B0604020202020204" charset="0"/>
              </a:rPr>
              <a:t>cảm</a:t>
            </a:r>
            <a:r>
              <a:rPr lang="vi-VN" sz="2000">
                <a:solidFill>
                  <a:schemeClr val="bg1"/>
                </a:solidFill>
                <a:latin typeface="Maven Pro" panose="020B0604020202020204" charset="0"/>
              </a:rPr>
              <a:t> </a:t>
            </a:r>
            <a:r>
              <a:rPr lang="vi-VN" sz="2000" err="1">
                <a:solidFill>
                  <a:schemeClr val="bg1"/>
                </a:solidFill>
                <a:latin typeface="Maven Pro" panose="020B0604020202020204" charset="0"/>
              </a:rPr>
              <a:t>biến</a:t>
            </a:r>
            <a:r>
              <a:rPr lang="vi-VN" sz="2000">
                <a:solidFill>
                  <a:schemeClr val="bg1"/>
                </a:solidFill>
                <a:latin typeface="Maven Pro" panose="020B0604020202020204" charset="0"/>
              </a:rPr>
              <a:t> quang </a:t>
            </a:r>
            <a:r>
              <a:rPr lang="vi-VN" sz="2000" err="1">
                <a:solidFill>
                  <a:schemeClr val="bg1"/>
                </a:solidFill>
                <a:latin typeface="Maven Pro" panose="020B0604020202020204" charset="0"/>
              </a:rPr>
              <a:t>học</a:t>
            </a:r>
            <a:r>
              <a:rPr lang="vi-VN" sz="2000">
                <a:solidFill>
                  <a:schemeClr val="bg1"/>
                </a:solidFill>
                <a:latin typeface="Maven Pro" panose="020B0604020202020204" charset="0"/>
              </a:rPr>
              <a:t>. </a:t>
            </a:r>
            <a:r>
              <a:rPr lang="vi-VN" sz="2000" err="1">
                <a:solidFill>
                  <a:schemeClr val="bg1"/>
                </a:solidFill>
                <a:latin typeface="Maven Pro" panose="020B0604020202020204" charset="0"/>
              </a:rPr>
              <a:t>Kích</a:t>
            </a:r>
            <a:r>
              <a:rPr lang="vi-VN" sz="2000">
                <a:solidFill>
                  <a:schemeClr val="bg1"/>
                </a:solidFill>
                <a:latin typeface="Maven Pro" panose="020B0604020202020204" charset="0"/>
              </a:rPr>
              <a:t> </a:t>
            </a:r>
            <a:r>
              <a:rPr lang="vi-VN" sz="2000" err="1">
                <a:solidFill>
                  <a:schemeClr val="bg1"/>
                </a:solidFill>
                <a:latin typeface="Maven Pro" panose="020B0604020202020204" charset="0"/>
              </a:rPr>
              <a:t>cỡ</a:t>
            </a:r>
            <a:r>
              <a:rPr lang="vi-VN" sz="2000">
                <a:solidFill>
                  <a:schemeClr val="bg1"/>
                </a:solidFill>
                <a:latin typeface="Maven Pro" panose="020B0604020202020204" charset="0"/>
              </a:rPr>
              <a:t> </a:t>
            </a:r>
            <a:r>
              <a:rPr lang="vi-VN" sz="2000" err="1">
                <a:solidFill>
                  <a:schemeClr val="bg1"/>
                </a:solidFill>
                <a:latin typeface="Maven Pro" panose="020B0604020202020204" charset="0"/>
              </a:rPr>
              <a:t>mỗi</a:t>
            </a:r>
            <a:r>
              <a:rPr lang="vi-VN" sz="2000">
                <a:solidFill>
                  <a:schemeClr val="bg1"/>
                </a:solidFill>
                <a:latin typeface="Maven Pro" panose="020B0604020202020204" charset="0"/>
              </a:rPr>
              <a:t> </a:t>
            </a:r>
            <a:r>
              <a:rPr lang="vi-VN" sz="2000" err="1">
                <a:solidFill>
                  <a:schemeClr val="bg1"/>
                </a:solidFill>
                <a:latin typeface="Maven Pro" panose="020B0604020202020204" charset="0"/>
              </a:rPr>
              <a:t>ảnh</a:t>
            </a:r>
            <a:r>
              <a:rPr lang="vi-VN" sz="2000">
                <a:solidFill>
                  <a:schemeClr val="bg1"/>
                </a:solidFill>
                <a:latin typeface="Maven Pro" panose="020B0604020202020204" charset="0"/>
              </a:rPr>
              <a:t> 328*356 </a:t>
            </a:r>
            <a:r>
              <a:rPr lang="vi-VN" sz="2000" err="1">
                <a:solidFill>
                  <a:schemeClr val="bg1"/>
                </a:solidFill>
                <a:latin typeface="Maven Pro" panose="020B0604020202020204" charset="0"/>
              </a:rPr>
              <a:t>pixel</a:t>
            </a:r>
            <a:r>
              <a:rPr lang="vi-VN" sz="2000">
                <a:solidFill>
                  <a:schemeClr val="bg1"/>
                </a:solidFill>
                <a:latin typeface="Maven Pro" panose="020B0604020202020204" charset="0"/>
              </a:rPr>
              <a:t>.</a:t>
            </a:r>
          </a:p>
        </p:txBody>
      </p:sp>
      <p:pic>
        <p:nvPicPr>
          <p:cNvPr id="15" name="Picture 14">
            <a:extLst>
              <a:ext uri="{FF2B5EF4-FFF2-40B4-BE49-F238E27FC236}">
                <a16:creationId xmlns:a16="http://schemas.microsoft.com/office/drawing/2014/main" id="{0CA91392-8F1C-4D6E-A980-C62D5DAFEA53}"/>
              </a:ext>
            </a:extLst>
          </p:cNvPr>
          <p:cNvPicPr>
            <a:picLocks noChangeAspect="1"/>
          </p:cNvPicPr>
          <p:nvPr/>
        </p:nvPicPr>
        <p:blipFill>
          <a:blip r:embed="rId3"/>
          <a:stretch>
            <a:fillRect/>
          </a:stretch>
        </p:blipFill>
        <p:spPr>
          <a:xfrm>
            <a:off x="6343016" y="1658124"/>
            <a:ext cx="2027776" cy="2200881"/>
          </a:xfrm>
          <a:prstGeom prst="rect">
            <a:avLst/>
          </a:prstGeom>
        </p:spPr>
      </p:pic>
    </p:spTree>
    <p:extLst>
      <p:ext uri="{BB962C8B-B14F-4D97-AF65-F5344CB8AC3E}">
        <p14:creationId xmlns:p14="http://schemas.microsoft.com/office/powerpoint/2010/main" val="1322211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3" name="Title 2">
            <a:extLst>
              <a:ext uri="{FF2B5EF4-FFF2-40B4-BE49-F238E27FC236}">
                <a16:creationId xmlns:a16="http://schemas.microsoft.com/office/drawing/2014/main" id="{C61B59F9-B2BA-4F97-9ABD-860E1D7F07D7}"/>
              </a:ext>
            </a:extLst>
          </p:cNvPr>
          <p:cNvSpPr>
            <a:spLocks noGrp="1"/>
          </p:cNvSpPr>
          <p:nvPr>
            <p:ph type="ctrTitle"/>
          </p:nvPr>
        </p:nvSpPr>
        <p:spPr>
          <a:xfrm>
            <a:off x="641685" y="411675"/>
            <a:ext cx="4727700" cy="577800"/>
          </a:xfrm>
        </p:spPr>
        <p:txBody>
          <a:bodyPr/>
          <a:lstStyle/>
          <a:p>
            <a:r>
              <a:rPr lang="en-US" sz="3200">
                <a:latin typeface="Bahnschrift SemiLight SemiConde" panose="020B0502040204020203" pitchFamily="34" charset="0"/>
              </a:rPr>
              <a:t>KẾT QUẢ THỰC NGHIỆM</a:t>
            </a:r>
          </a:p>
        </p:txBody>
      </p:sp>
      <p:graphicFrame>
        <p:nvGraphicFramePr>
          <p:cNvPr id="5" name="Table 5">
            <a:extLst>
              <a:ext uri="{FF2B5EF4-FFF2-40B4-BE49-F238E27FC236}">
                <a16:creationId xmlns:a16="http://schemas.microsoft.com/office/drawing/2014/main" id="{1AAE0C8B-04FE-41EC-95F5-0A9CB27156B3}"/>
              </a:ext>
            </a:extLst>
          </p:cNvPr>
          <p:cNvGraphicFramePr>
            <a:graphicFrameLocks noGrp="1"/>
          </p:cNvGraphicFramePr>
          <p:nvPr>
            <p:extLst>
              <p:ext uri="{D42A27DB-BD31-4B8C-83A1-F6EECF244321}">
                <p14:modId xmlns:p14="http://schemas.microsoft.com/office/powerpoint/2010/main" val="4238363018"/>
              </p:ext>
            </p:extLst>
          </p:nvPr>
        </p:nvGraphicFramePr>
        <p:xfrm>
          <a:off x="1333623" y="1941830"/>
          <a:ext cx="6476754" cy="1259840"/>
        </p:xfrm>
        <a:graphic>
          <a:graphicData uri="http://schemas.openxmlformats.org/drawingml/2006/table">
            <a:tbl>
              <a:tblPr firstRow="1" bandRow="1">
                <a:tableStyleId>{93296810-A885-4BE3-A3E7-6D5BEEA58F35}</a:tableStyleId>
              </a:tblPr>
              <a:tblGrid>
                <a:gridCol w="1424305">
                  <a:extLst>
                    <a:ext uri="{9D8B030D-6E8A-4147-A177-3AD203B41FA5}">
                      <a16:colId xmlns:a16="http://schemas.microsoft.com/office/drawing/2014/main" val="661754872"/>
                    </a:ext>
                  </a:extLst>
                </a:gridCol>
                <a:gridCol w="981393">
                  <a:extLst>
                    <a:ext uri="{9D8B030D-6E8A-4147-A177-3AD203B41FA5}">
                      <a16:colId xmlns:a16="http://schemas.microsoft.com/office/drawing/2014/main" val="894474147"/>
                    </a:ext>
                  </a:extLst>
                </a:gridCol>
                <a:gridCol w="981393">
                  <a:extLst>
                    <a:ext uri="{9D8B030D-6E8A-4147-A177-3AD203B41FA5}">
                      <a16:colId xmlns:a16="http://schemas.microsoft.com/office/drawing/2014/main" val="2741521279"/>
                    </a:ext>
                  </a:extLst>
                </a:gridCol>
                <a:gridCol w="981393">
                  <a:extLst>
                    <a:ext uri="{9D8B030D-6E8A-4147-A177-3AD203B41FA5}">
                      <a16:colId xmlns:a16="http://schemas.microsoft.com/office/drawing/2014/main" val="341252327"/>
                    </a:ext>
                  </a:extLst>
                </a:gridCol>
                <a:gridCol w="981393">
                  <a:extLst>
                    <a:ext uri="{9D8B030D-6E8A-4147-A177-3AD203B41FA5}">
                      <a16:colId xmlns:a16="http://schemas.microsoft.com/office/drawing/2014/main" val="2361501163"/>
                    </a:ext>
                  </a:extLst>
                </a:gridCol>
                <a:gridCol w="1126877">
                  <a:extLst>
                    <a:ext uri="{9D8B030D-6E8A-4147-A177-3AD203B41FA5}">
                      <a16:colId xmlns:a16="http://schemas.microsoft.com/office/drawing/2014/main" val="2521953505"/>
                    </a:ext>
                  </a:extLst>
                </a:gridCol>
              </a:tblGrid>
              <a:tr h="370840">
                <a:tc>
                  <a:txBody>
                    <a:bodyPr/>
                    <a:lstStyle/>
                    <a:p>
                      <a:r>
                        <a:rPr lang="en-US"/>
                        <a:t>Dataset</a:t>
                      </a:r>
                    </a:p>
                  </a:txBody>
                  <a:tcPr/>
                </a:tc>
                <a:tc>
                  <a:txBody>
                    <a:bodyPr/>
                    <a:lstStyle/>
                    <a:p>
                      <a:r>
                        <a:rPr lang="en-US"/>
                        <a:t>FVC2004</a:t>
                      </a:r>
                    </a:p>
                    <a:p>
                      <a:r>
                        <a:rPr lang="en-US"/>
                        <a:t>DB1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FVC2004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DB2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FVC2004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DB3</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FVC2004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DB4</a:t>
                      </a:r>
                    </a:p>
                  </a:txBody>
                  <a:tcPr/>
                </a:tc>
                <a:tc>
                  <a:txBody>
                    <a:bodyPr/>
                    <a:lstStyle/>
                    <a:p>
                      <a:r>
                        <a:rPr lang="en-US"/>
                        <a:t>PolyU</a:t>
                      </a:r>
                    </a:p>
                  </a:txBody>
                  <a:tcPr/>
                </a:tc>
                <a:extLst>
                  <a:ext uri="{0D108BD9-81ED-4DB2-BD59-A6C34878D82A}">
                    <a16:rowId xmlns:a16="http://schemas.microsoft.com/office/drawing/2014/main" val="531523923"/>
                  </a:ext>
                </a:extLst>
              </a:tr>
              <a:tr h="370840">
                <a:tc>
                  <a:txBody>
                    <a:bodyPr/>
                    <a:lstStyle/>
                    <a:p>
                      <a:r>
                        <a:rPr lang="en-US"/>
                        <a:t>Num of matchs</a:t>
                      </a:r>
                    </a:p>
                  </a:txBody>
                  <a:tcPr/>
                </a:tc>
                <a:tc>
                  <a:txBody>
                    <a:bodyPr/>
                    <a:lstStyle/>
                    <a:p>
                      <a:r>
                        <a:rPr lang="en-US"/>
                        <a:t>6,400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6,400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6,400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6,400</a:t>
                      </a:r>
                    </a:p>
                  </a:txBody>
                  <a:tcPr/>
                </a:tc>
                <a:tc>
                  <a:txBody>
                    <a:bodyPr/>
                    <a:lstStyle/>
                    <a:p>
                      <a:r>
                        <a:rPr lang="en-US"/>
                        <a:t>100,000</a:t>
                      </a:r>
                    </a:p>
                  </a:txBody>
                  <a:tcPr/>
                </a:tc>
                <a:extLst>
                  <a:ext uri="{0D108BD9-81ED-4DB2-BD59-A6C34878D82A}">
                    <a16:rowId xmlns:a16="http://schemas.microsoft.com/office/drawing/2014/main" val="629538066"/>
                  </a:ext>
                </a:extLst>
              </a:tr>
              <a:tr h="370840">
                <a:tc>
                  <a:txBody>
                    <a:bodyPr/>
                    <a:lstStyle/>
                    <a:p>
                      <a:r>
                        <a:rPr lang="en-US"/>
                        <a:t>EER</a:t>
                      </a:r>
                    </a:p>
                  </a:txBody>
                  <a:tcPr/>
                </a:tc>
                <a:tc>
                  <a:txBody>
                    <a:bodyPr/>
                    <a:lstStyle/>
                    <a:p>
                      <a:r>
                        <a:rPr lang="en-US"/>
                        <a:t>0.353</a:t>
                      </a:r>
                    </a:p>
                  </a:txBody>
                  <a:tcPr/>
                </a:tc>
                <a:tc>
                  <a:txBody>
                    <a:bodyPr/>
                    <a:lstStyle/>
                    <a:p>
                      <a:r>
                        <a:rPr lang="en-US"/>
                        <a:t>0.380</a:t>
                      </a:r>
                    </a:p>
                  </a:txBody>
                  <a:tcPr/>
                </a:tc>
                <a:tc>
                  <a:txBody>
                    <a:bodyPr/>
                    <a:lstStyle/>
                    <a:p>
                      <a:r>
                        <a:rPr lang="en-US"/>
                        <a:t>0.333</a:t>
                      </a:r>
                    </a:p>
                  </a:txBody>
                  <a:tcPr/>
                </a:tc>
                <a:tc>
                  <a:txBody>
                    <a:bodyPr/>
                    <a:lstStyle/>
                    <a:p>
                      <a:r>
                        <a:rPr lang="en-US"/>
                        <a:t>0.291</a:t>
                      </a:r>
                    </a:p>
                  </a:txBody>
                  <a:tcPr/>
                </a:tc>
                <a:tc>
                  <a:txBody>
                    <a:bodyPr/>
                    <a:lstStyle/>
                    <a:p>
                      <a:r>
                        <a:rPr lang="en-US"/>
                        <a:t>0.177</a:t>
                      </a:r>
                    </a:p>
                  </a:txBody>
                  <a:tcPr/>
                </a:tc>
                <a:extLst>
                  <a:ext uri="{0D108BD9-81ED-4DB2-BD59-A6C34878D82A}">
                    <a16:rowId xmlns:a16="http://schemas.microsoft.com/office/drawing/2014/main" val="3302583125"/>
                  </a:ext>
                </a:extLst>
              </a:tr>
            </a:tbl>
          </a:graphicData>
        </a:graphic>
      </p:graphicFrame>
    </p:spTree>
    <p:extLst>
      <p:ext uri="{BB962C8B-B14F-4D97-AF65-F5344CB8AC3E}">
        <p14:creationId xmlns:p14="http://schemas.microsoft.com/office/powerpoint/2010/main" val="1929377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2" name="Google Shape;1088;p38">
            <a:extLst>
              <a:ext uri="{FF2B5EF4-FFF2-40B4-BE49-F238E27FC236}">
                <a16:creationId xmlns:a16="http://schemas.microsoft.com/office/drawing/2014/main" id="{92EDA8A8-1009-460C-B3C4-2103E1266FDF}"/>
              </a:ext>
            </a:extLst>
          </p:cNvPr>
          <p:cNvSpPr txBox="1">
            <a:spLocks noGrp="1"/>
          </p:cNvSpPr>
          <p:nvPr>
            <p:ph type="ctrTitle"/>
          </p:nvPr>
        </p:nvSpPr>
        <p:spPr>
          <a:xfrm>
            <a:off x="610495" y="352202"/>
            <a:ext cx="792301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latin typeface="Bahnschrift SemiLight SemiConde" panose="020B0502040204020203" pitchFamily="34" charset="0"/>
              </a:rPr>
              <a:t>TÀI LIỆU THAM KHẢO</a:t>
            </a:r>
            <a:endParaRPr sz="2800">
              <a:latin typeface="Bahnschrift SemiLight SemiConde" panose="020B0502040204020203" pitchFamily="34" charset="0"/>
            </a:endParaRPr>
          </a:p>
        </p:txBody>
      </p:sp>
      <p:sp>
        <p:nvSpPr>
          <p:cNvPr id="5" name="TextBox 4">
            <a:extLst>
              <a:ext uri="{FF2B5EF4-FFF2-40B4-BE49-F238E27FC236}">
                <a16:creationId xmlns:a16="http://schemas.microsoft.com/office/drawing/2014/main" id="{B4B0C907-2E8F-42C6-AD1B-944C819DE088}"/>
              </a:ext>
            </a:extLst>
          </p:cNvPr>
          <p:cNvSpPr txBox="1"/>
          <p:nvPr/>
        </p:nvSpPr>
        <p:spPr>
          <a:xfrm>
            <a:off x="474957" y="1080107"/>
            <a:ext cx="8194085" cy="3867725"/>
          </a:xfrm>
          <a:prstGeom prst="rect">
            <a:avLst/>
          </a:prstGeom>
          <a:noFill/>
        </p:spPr>
        <p:txBody>
          <a:bodyPr wrap="square">
            <a:spAutoFit/>
          </a:bodyPr>
          <a:lstStyle/>
          <a:p>
            <a:pPr marL="342900" marR="0" algn="just">
              <a:spcBef>
                <a:spcPts val="0"/>
              </a:spcBef>
              <a:spcAft>
                <a:spcPts val="800"/>
              </a:spcAft>
            </a:pPr>
            <a:r>
              <a:rPr lang="en-US" sz="1200">
                <a:solidFill>
                  <a:schemeClr val="bg1"/>
                </a:solidFill>
                <a:effectLst/>
                <a:latin typeface="Maven Pro" panose="020B0604020202020204" charset="0"/>
                <a:ea typeface="Calibri" panose="020F0502020204030204" pitchFamily="34" charset="0"/>
              </a:rPr>
              <a:t>[1]. Jain, Anil K., Flynn, Patrick, Ross, Arun A. (Eds.), “Handbook of Biometrics”</a:t>
            </a:r>
          </a:p>
          <a:p>
            <a:pPr marL="342900" marR="0" algn="just">
              <a:spcBef>
                <a:spcPts val="0"/>
              </a:spcBef>
              <a:spcAft>
                <a:spcPts val="800"/>
              </a:spcAft>
            </a:pPr>
            <a:r>
              <a:rPr lang="en-US" sz="1200">
                <a:solidFill>
                  <a:schemeClr val="bg1"/>
                </a:solidFill>
                <a:effectLst/>
                <a:latin typeface="Maven Pro" panose="020B0604020202020204" charset="0"/>
                <a:ea typeface="Calibri" panose="020F0502020204030204" pitchFamily="34" charset="0"/>
              </a:rPr>
              <a:t>[2]. Davide Maltoni, Dario Maio, Anil K.Jain, Salil Prabhakar, “Handbook of Fingerprint Recognition”</a:t>
            </a:r>
          </a:p>
          <a:p>
            <a:pPr marL="342900" marR="0" algn="just">
              <a:spcBef>
                <a:spcPts val="0"/>
              </a:spcBef>
              <a:spcAft>
                <a:spcPts val="800"/>
              </a:spcAft>
            </a:pPr>
            <a:r>
              <a:rPr lang="en-US" sz="1200">
                <a:solidFill>
                  <a:schemeClr val="bg1"/>
                </a:solidFill>
                <a:effectLst/>
                <a:latin typeface="Maven Pro" panose="020B0604020202020204" charset="0"/>
                <a:ea typeface="Calibri" panose="020F0502020204030204" pitchFamily="34" charset="0"/>
              </a:rPr>
              <a:t>[3]. </a:t>
            </a:r>
            <a:r>
              <a:rPr lang="en-US" sz="1200">
                <a:solidFill>
                  <a:schemeClr val="bg1"/>
                </a:solidFill>
                <a:effectLst/>
                <a:latin typeface="Maven Pro" panose="020B0604020202020204" charset="0"/>
                <a:ea typeface="Calibri" panose="020F0502020204030204" pitchFamily="34" charset="0"/>
                <a:hlinkClick r:id="rId3">
                  <a:extLst>
                    <a:ext uri="{A12FA001-AC4F-418D-AE19-62706E023703}">
                      <ahyp:hlinkClr xmlns:ahyp="http://schemas.microsoft.com/office/drawing/2018/hyperlinkcolor" val="tx"/>
                    </a:ext>
                  </a:extLst>
                </a:hlinkClick>
              </a:rPr>
              <a:t>Fingerprint Scanners 101: Capacitive vs. Optical vs. Ultrasonic | Konsyse</a:t>
            </a:r>
            <a:endParaRPr lang="en-US" sz="1200">
              <a:solidFill>
                <a:schemeClr val="bg1"/>
              </a:solidFill>
              <a:effectLst/>
              <a:latin typeface="Maven Pro" panose="020B0604020202020204" charset="0"/>
              <a:ea typeface="Calibri" panose="020F0502020204030204" pitchFamily="34" charset="0"/>
            </a:endParaRPr>
          </a:p>
          <a:p>
            <a:pPr marL="342900" marR="0" algn="just">
              <a:spcBef>
                <a:spcPts val="0"/>
              </a:spcBef>
              <a:spcAft>
                <a:spcPts val="800"/>
              </a:spcAft>
            </a:pPr>
            <a:r>
              <a:rPr lang="en-US" sz="1200">
                <a:solidFill>
                  <a:schemeClr val="bg1"/>
                </a:solidFill>
                <a:effectLst/>
                <a:latin typeface="Maven Pro" panose="020B0604020202020204" charset="0"/>
                <a:ea typeface="Calibri" panose="020F0502020204030204" pitchFamily="34" charset="0"/>
              </a:rPr>
              <a:t>[4]. Chenhao Lin, Ajay Kumar, "Matching Contactless and Contact-based Conventional Fingerprint Images for Biometrics Identification," IEEE Transactions on Image Processing, vol. 27, pp. 2008-2021, April 2018.  </a:t>
            </a:r>
          </a:p>
          <a:p>
            <a:pPr marL="342900" marR="0" algn="just">
              <a:spcBef>
                <a:spcPts val="0"/>
              </a:spcBef>
              <a:spcAft>
                <a:spcPts val="800"/>
              </a:spcAft>
            </a:pPr>
            <a:r>
              <a:rPr lang="en-US" sz="1200">
                <a:solidFill>
                  <a:schemeClr val="bg1"/>
                </a:solidFill>
                <a:effectLst/>
                <a:latin typeface="Maven Pro" panose="020B0604020202020204" charset="0"/>
                <a:ea typeface="Calibri" panose="020F0502020204030204" pitchFamily="34" charset="0"/>
              </a:rPr>
              <a:t>[5]. Maio D., Maltoni D., Cappelli R., Wayman J.L., Jain A.K. (2004) FVC2004: Third Fingerprint Verification Competition. In: Zhang D., Jain A.K. (eds) Biometric Authentication. ICBA 2004. Lecture Notes in Computer Science, vol 3072. Springer, Berlin, Heidelberg. https://doi.org/10.1007/978-3-540-25948-0_1</a:t>
            </a:r>
          </a:p>
          <a:p>
            <a:pPr marL="342900" marR="0" algn="just">
              <a:spcBef>
                <a:spcPts val="0"/>
              </a:spcBef>
              <a:spcAft>
                <a:spcPts val="800"/>
              </a:spcAft>
            </a:pPr>
            <a:r>
              <a:rPr lang="en-US" sz="1200">
                <a:solidFill>
                  <a:schemeClr val="bg1"/>
                </a:solidFill>
                <a:effectLst/>
                <a:latin typeface="Maven Pro" panose="020B0604020202020204" charset="0"/>
                <a:ea typeface="Calibri" panose="020F0502020204030204" pitchFamily="34" charset="0"/>
              </a:rPr>
              <a:t>[6]. D. Nguyen, K. Cao and A. K. Jain, "Robust Minutiae Extractor: Integrating Deep Networks and Fingerprint Domain Knowledge," 2018 International Conference on Biometrics (ICB), 2018, pp. 9-16, doi: 10.1109/ICB2018.2018.00013. </a:t>
            </a:r>
          </a:p>
          <a:p>
            <a:pPr marL="342900" marR="0" algn="just">
              <a:spcBef>
                <a:spcPts val="0"/>
              </a:spcBef>
              <a:spcAft>
                <a:spcPts val="800"/>
              </a:spcAft>
            </a:pPr>
            <a:r>
              <a:rPr lang="en-US" sz="1200">
                <a:solidFill>
                  <a:schemeClr val="bg1"/>
                </a:solidFill>
                <a:effectLst/>
                <a:latin typeface="Maven Pro" panose="020B0604020202020204" charset="0"/>
                <a:ea typeface="Calibri" panose="020F0502020204030204" pitchFamily="34" charset="0"/>
              </a:rPr>
              <a:t>[7]. Phan Anh Cang, Trần Hồ Đạt, Phan Thượng Cang, “Nhận dạng vân tay dữ liệu lớn sử dụng Gabor WaveLet và Mapreduce”</a:t>
            </a:r>
          </a:p>
          <a:p>
            <a:pPr marL="342900" marR="0" algn="just">
              <a:spcBef>
                <a:spcPts val="0"/>
              </a:spcBef>
              <a:spcAft>
                <a:spcPts val="800"/>
              </a:spcAft>
            </a:pPr>
            <a:r>
              <a:rPr lang="en-US" sz="1200">
                <a:solidFill>
                  <a:schemeClr val="bg1"/>
                </a:solidFill>
                <a:effectLst/>
                <a:latin typeface="Maven Pro" panose="020B0604020202020204" charset="0"/>
                <a:ea typeface="Calibri" panose="020F0502020204030204" pitchFamily="34" charset="0"/>
              </a:rPr>
              <a:t>[8]. PGS.TS Nguyễn Quang Hoan, “Nghiên cứu một số giải thuật phân tích đặc trưng của vân tay và thử nghiệm trong nhận dạng vân tay”</a:t>
            </a:r>
          </a:p>
          <a:p>
            <a:pPr marL="342900" marR="0" algn="just">
              <a:spcBef>
                <a:spcPts val="0"/>
              </a:spcBef>
              <a:spcAft>
                <a:spcPts val="800"/>
              </a:spcAft>
            </a:pPr>
            <a:endParaRPr lang="en-US" sz="1200">
              <a:solidFill>
                <a:schemeClr val="bg1"/>
              </a:solidFill>
              <a:effectLst/>
              <a:latin typeface="Maven Pro" panose="020B0604020202020204" charset="0"/>
              <a:ea typeface="Calibri" panose="020F0502020204030204" pitchFamily="34" charset="0"/>
            </a:endParaRPr>
          </a:p>
        </p:txBody>
      </p:sp>
    </p:spTree>
    <p:extLst>
      <p:ext uri="{BB962C8B-B14F-4D97-AF65-F5344CB8AC3E}">
        <p14:creationId xmlns:p14="http://schemas.microsoft.com/office/powerpoint/2010/main" val="589230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47"/>
          <p:cNvSpPr txBox="1">
            <a:spLocks noGrp="1"/>
          </p:cNvSpPr>
          <p:nvPr>
            <p:ph type="title"/>
          </p:nvPr>
        </p:nvSpPr>
        <p:spPr>
          <a:xfrm>
            <a:off x="2471161" y="1066679"/>
            <a:ext cx="3823200" cy="152859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br>
              <a:rPr lang="en"/>
            </a:br>
            <a:r>
              <a:rPr lang="en-US" sz="2400"/>
              <a:t>A</a:t>
            </a:r>
            <a:r>
              <a:rPr lang="en" sz="2400"/>
              <a:t>ny question?</a:t>
            </a:r>
            <a:endParaRPr/>
          </a:p>
        </p:txBody>
      </p:sp>
      <p:sp>
        <p:nvSpPr>
          <p:cNvPr id="1363" name="Google Shape;1363;p47"/>
          <p:cNvSpPr txBox="1"/>
          <p:nvPr/>
        </p:nvSpPr>
        <p:spPr>
          <a:xfrm>
            <a:off x="3213811" y="4333329"/>
            <a:ext cx="2337900" cy="303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000">
                <a:solidFill>
                  <a:schemeClr val="lt1"/>
                </a:solidFill>
                <a:latin typeface="Maven Pro"/>
                <a:ea typeface="Maven Pro"/>
                <a:cs typeface="Maven Pro"/>
                <a:sym typeface="Maven Pro"/>
              </a:rPr>
              <a:t>Please keep this slide for attribution</a:t>
            </a:r>
            <a:endParaRPr sz="1000">
              <a:solidFill>
                <a:schemeClr val="lt1"/>
              </a:solidFill>
              <a:latin typeface="Maven Pro"/>
              <a:ea typeface="Maven Pro"/>
              <a:cs typeface="Maven Pro"/>
              <a:sym typeface="Maven Pro"/>
            </a:endParaRPr>
          </a:p>
        </p:txBody>
      </p:sp>
      <p:sp>
        <p:nvSpPr>
          <p:cNvPr id="1364" name="Google Shape;1364;p47"/>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47"/>
          <p:cNvGrpSpPr/>
          <p:nvPr/>
        </p:nvGrpSpPr>
        <p:grpSpPr>
          <a:xfrm>
            <a:off x="7981434" y="-1177061"/>
            <a:ext cx="203789" cy="1274754"/>
            <a:chOff x="2877432" y="975334"/>
            <a:chExt cx="188886" cy="1181531"/>
          </a:xfrm>
        </p:grpSpPr>
        <p:sp>
          <p:nvSpPr>
            <p:cNvPr id="1366" name="Google Shape;1366;p4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47"/>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Picture 25" descr="Shape&#10;&#10;Description automatically generated with low confidence">
            <a:extLst>
              <a:ext uri="{FF2B5EF4-FFF2-40B4-BE49-F238E27FC236}">
                <a16:creationId xmlns:a16="http://schemas.microsoft.com/office/drawing/2014/main" id="{C84241E1-01D2-4DEE-B10F-D08F371ED621}"/>
              </a:ext>
            </a:extLst>
          </p:cNvPr>
          <p:cNvPicPr>
            <a:picLocks noChangeAspect="1"/>
          </p:cNvPicPr>
          <p:nvPr/>
        </p:nvPicPr>
        <p:blipFill>
          <a:blip r:embed="rId3">
            <a:alphaModFix amt="5000"/>
            <a:lum bright="70000" contrast="-70000"/>
          </a:blip>
          <a:stretch>
            <a:fillRect/>
          </a:stretch>
        </p:blipFill>
        <p:spPr>
          <a:xfrm>
            <a:off x="-1939121" y="542651"/>
            <a:ext cx="3900841" cy="3900841"/>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C44EAE77-A029-47AD-95BB-725B4BE2675D}"/>
              </a:ext>
            </a:extLst>
          </p:cNvPr>
          <p:cNvPicPr>
            <a:picLocks noChangeAspect="1"/>
          </p:cNvPicPr>
          <p:nvPr/>
        </p:nvPicPr>
        <p:blipFill>
          <a:blip r:embed="rId3">
            <a:alphaModFix amt="5000"/>
            <a:lum bright="70000" contrast="-70000"/>
          </a:blip>
          <a:stretch>
            <a:fillRect/>
          </a:stretch>
        </p:blipFill>
        <p:spPr>
          <a:xfrm>
            <a:off x="7146459" y="509321"/>
            <a:ext cx="3900841" cy="39008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8" name="Google Shape;507;p28">
            <a:extLst>
              <a:ext uri="{FF2B5EF4-FFF2-40B4-BE49-F238E27FC236}">
                <a16:creationId xmlns:a16="http://schemas.microsoft.com/office/drawing/2014/main" id="{DB3F62D9-ADB6-44AE-A812-11D462B90DCF}"/>
              </a:ext>
            </a:extLst>
          </p:cNvPr>
          <p:cNvSpPr txBox="1">
            <a:spLocks/>
          </p:cNvSpPr>
          <p:nvPr/>
        </p:nvSpPr>
        <p:spPr>
          <a:xfrm>
            <a:off x="618824" y="411675"/>
            <a:ext cx="356026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en-US" sz="3200">
                <a:latin typeface="Bahnschrift SemiLight SemiConde" panose="020B0502040204020203" pitchFamily="34" charset="0"/>
              </a:rPr>
              <a:t>GIỚI THIỆU BÀI TOÁN</a:t>
            </a:r>
          </a:p>
        </p:txBody>
      </p:sp>
      <p:sp>
        <p:nvSpPr>
          <p:cNvPr id="3" name="TextBox 2">
            <a:extLst>
              <a:ext uri="{FF2B5EF4-FFF2-40B4-BE49-F238E27FC236}">
                <a16:creationId xmlns:a16="http://schemas.microsoft.com/office/drawing/2014/main" id="{A58E2559-5ECE-40A9-B3D6-ACAFA2114646}"/>
              </a:ext>
            </a:extLst>
          </p:cNvPr>
          <p:cNvSpPr txBox="1"/>
          <p:nvPr/>
        </p:nvSpPr>
        <p:spPr>
          <a:xfrm>
            <a:off x="932688" y="1321309"/>
            <a:ext cx="7278624" cy="2801921"/>
          </a:xfrm>
          <a:prstGeom prst="rect">
            <a:avLst/>
          </a:prstGeom>
          <a:noFill/>
        </p:spPr>
        <p:txBody>
          <a:bodyPr wrap="square" rtlCol="0">
            <a:spAutoFit/>
          </a:bodyPr>
          <a:lstStyle/>
          <a:p>
            <a:pPr algn="just">
              <a:lnSpc>
                <a:spcPct val="150000"/>
              </a:lnSpc>
            </a:pPr>
            <a:r>
              <a:rPr lang="en-US" sz="2000" err="1">
                <a:solidFill>
                  <a:schemeClr val="accent5"/>
                </a:solidFill>
                <a:latin typeface="Maven Pro" panose="020B0604020202020204" charset="0"/>
              </a:rPr>
              <a:t>Nhận</a:t>
            </a:r>
            <a:r>
              <a:rPr lang="en-US" sz="2000">
                <a:solidFill>
                  <a:schemeClr val="accent5"/>
                </a:solidFill>
                <a:latin typeface="Maven Pro" panose="020B0604020202020204" charset="0"/>
              </a:rPr>
              <a:t> </a:t>
            </a:r>
            <a:r>
              <a:rPr lang="en-US" sz="2000" err="1">
                <a:solidFill>
                  <a:schemeClr val="accent5"/>
                </a:solidFill>
                <a:latin typeface="Maven Pro" panose="020B0604020202020204" charset="0"/>
              </a:rPr>
              <a:t>dạng</a:t>
            </a:r>
            <a:r>
              <a:rPr lang="en-US" sz="2000">
                <a:solidFill>
                  <a:schemeClr val="accent5"/>
                </a:solidFill>
                <a:latin typeface="Maven Pro" panose="020B0604020202020204" charset="0"/>
              </a:rPr>
              <a:t> vân </a:t>
            </a:r>
            <a:r>
              <a:rPr lang="en-US" sz="2000" err="1">
                <a:solidFill>
                  <a:schemeClr val="accent5"/>
                </a:solidFill>
                <a:latin typeface="Maven Pro" panose="020B0604020202020204" charset="0"/>
              </a:rPr>
              <a:t>tay</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là</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quá</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trình</a:t>
            </a:r>
            <a:r>
              <a:rPr lang="en-US" sz="2000">
                <a:solidFill>
                  <a:schemeClr val="bg1"/>
                </a:solidFill>
                <a:latin typeface="Maven Pro" panose="020B0604020202020204" charset="0"/>
              </a:rPr>
              <a:t> so </a:t>
            </a:r>
            <a:r>
              <a:rPr lang="en-US" sz="2000" err="1">
                <a:solidFill>
                  <a:schemeClr val="bg1"/>
                </a:solidFill>
                <a:latin typeface="Maven Pro" panose="020B0604020202020204" charset="0"/>
              </a:rPr>
              <a:t>sánh</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hai</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mẫu</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vân</a:t>
            </a:r>
            <a:r>
              <a:rPr lang="en-US" sz="2000">
                <a:solidFill>
                  <a:schemeClr val="bg1"/>
                </a:solidFill>
                <a:latin typeface="Maven Pro" panose="020B0604020202020204" charset="0"/>
              </a:rPr>
              <a:t> ma </a:t>
            </a:r>
            <a:r>
              <a:rPr lang="en-US" sz="2000" err="1">
                <a:solidFill>
                  <a:schemeClr val="bg1"/>
                </a:solidFill>
                <a:latin typeface="Maven Pro" panose="020B0604020202020204" charset="0"/>
              </a:rPr>
              <a:t>sát</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từ</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ngón</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tay</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để</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xác</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định</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xem</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những</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dấu</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vân</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này</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có</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thể</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đến</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từ</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cùng</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một</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cá</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nhân</a:t>
            </a:r>
            <a:r>
              <a:rPr lang="en-US" sz="2000">
                <a:solidFill>
                  <a:schemeClr val="bg1"/>
                </a:solidFill>
                <a:latin typeface="Maven Pro" panose="020B0604020202020204" charset="0"/>
              </a:rPr>
              <a:t> hay </a:t>
            </a:r>
            <a:r>
              <a:rPr lang="en-US" sz="2000" err="1">
                <a:solidFill>
                  <a:schemeClr val="bg1"/>
                </a:solidFill>
                <a:latin typeface="Maven Pro" panose="020B0604020202020204" charset="0"/>
              </a:rPr>
              <a:t>không</a:t>
            </a:r>
            <a:r>
              <a:rPr lang="en-US" sz="2000">
                <a:solidFill>
                  <a:schemeClr val="bg1"/>
                </a:solidFill>
                <a:latin typeface="Maven Pro" panose="020B0604020202020204" charset="0"/>
              </a:rPr>
              <a:t>.</a:t>
            </a:r>
          </a:p>
          <a:p>
            <a:pPr marL="460375" lvl="3" indent="-230188" algn="just">
              <a:lnSpc>
                <a:spcPct val="150000"/>
              </a:lnSpc>
              <a:buClr>
                <a:schemeClr val="bg1"/>
              </a:buClr>
              <a:buFont typeface="Wingdings" panose="05000000000000000000" pitchFamily="2" charset="2"/>
              <a:buChar char="§"/>
            </a:pPr>
            <a:r>
              <a:rPr lang="en-US" sz="2000">
                <a:solidFill>
                  <a:schemeClr val="accent5"/>
                </a:solidFill>
                <a:latin typeface="Maven Pro" panose="020B0604020202020204" charset="0"/>
              </a:rPr>
              <a:t>Input</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Dấu</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vân</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tay</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cần</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kiểm</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chứng</a:t>
            </a:r>
            <a:r>
              <a:rPr lang="en-US" sz="2000">
                <a:solidFill>
                  <a:schemeClr val="bg1"/>
                </a:solidFill>
                <a:latin typeface="Maven Pro" panose="020B0604020202020204" charset="0"/>
              </a:rPr>
              <a:t> và </a:t>
            </a:r>
            <a:r>
              <a:rPr lang="en-US" sz="2000" err="1">
                <a:solidFill>
                  <a:schemeClr val="bg1"/>
                </a:solidFill>
                <a:latin typeface="Maven Pro" panose="020B0604020202020204" charset="0"/>
              </a:rPr>
              <a:t>dấu</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vân</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tay</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mẫu</a:t>
            </a:r>
            <a:r>
              <a:rPr lang="en-US" sz="2000">
                <a:solidFill>
                  <a:schemeClr val="bg1"/>
                </a:solidFill>
                <a:latin typeface="Maven Pro" panose="020B0604020202020204" charset="0"/>
              </a:rPr>
              <a:t>.</a:t>
            </a:r>
          </a:p>
          <a:p>
            <a:pPr marL="460375" lvl="2" indent="-230188" algn="just">
              <a:lnSpc>
                <a:spcPct val="150000"/>
              </a:lnSpc>
              <a:buClr>
                <a:schemeClr val="bg1"/>
              </a:buClr>
              <a:buFont typeface="Wingdings" panose="05000000000000000000" pitchFamily="2" charset="2"/>
              <a:buChar char="§"/>
            </a:pPr>
            <a:r>
              <a:rPr lang="en-US" sz="2000">
                <a:solidFill>
                  <a:schemeClr val="accent5"/>
                </a:solidFill>
                <a:latin typeface="Maven Pro" panose="020B0604020202020204" charset="0"/>
              </a:rPr>
              <a:t>Output</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Kết</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quả</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xác</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thực</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kết</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luận</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hai</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dấu</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vân</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tay</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có</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cùng</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từ</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một</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ngón</a:t>
            </a:r>
            <a:r>
              <a:rPr lang="en-US" sz="2000">
                <a:solidFill>
                  <a:schemeClr val="bg1"/>
                </a:solidFill>
                <a:latin typeface="Maven Pro" panose="020B0604020202020204" charset="0"/>
              </a:rPr>
              <a:t> </a:t>
            </a:r>
            <a:r>
              <a:rPr lang="en-US" sz="2000" err="1">
                <a:solidFill>
                  <a:schemeClr val="bg1"/>
                </a:solidFill>
                <a:latin typeface="Maven Pro" panose="020B0604020202020204" charset="0"/>
              </a:rPr>
              <a:t>tay</a:t>
            </a:r>
            <a:r>
              <a:rPr lang="en-US" sz="2000">
                <a:solidFill>
                  <a:schemeClr val="bg1"/>
                </a:solidFill>
                <a:latin typeface="Maven Pro" panose="020B0604020202020204" charset="0"/>
              </a:rPr>
              <a:t> hay </a:t>
            </a:r>
            <a:r>
              <a:rPr lang="en-US" sz="2000" err="1">
                <a:solidFill>
                  <a:schemeClr val="bg1"/>
                </a:solidFill>
                <a:latin typeface="Maven Pro" panose="020B0604020202020204" charset="0"/>
              </a:rPr>
              <a:t>không</a:t>
            </a:r>
            <a:r>
              <a:rPr lang="en-US" sz="2000">
                <a:solidFill>
                  <a:schemeClr val="bg1"/>
                </a:solidFill>
                <a:latin typeface="Maven Pro" panose="020B0604020202020204" charset="0"/>
              </a:rPr>
              <a:t>).</a:t>
            </a:r>
          </a:p>
        </p:txBody>
      </p:sp>
    </p:spTree>
    <p:extLst>
      <p:ext uri="{BB962C8B-B14F-4D97-AF65-F5344CB8AC3E}">
        <p14:creationId xmlns:p14="http://schemas.microsoft.com/office/powerpoint/2010/main" val="3681799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1208230" y="1182031"/>
            <a:ext cx="7114115" cy="2968058"/>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2000">
                <a:solidFill>
                  <a:schemeClr val="accent5"/>
                </a:solidFill>
              </a:rPr>
              <a:t>Về khoa học:</a:t>
            </a:r>
          </a:p>
          <a:p>
            <a:pPr marL="742950" lvl="1" indent="-285750" algn="just">
              <a:lnSpc>
                <a:spcPct val="150000"/>
              </a:lnSpc>
              <a:buFont typeface="Wingdings" panose="05000000000000000000" pitchFamily="2" charset="2"/>
              <a:buChar char="§"/>
            </a:pPr>
            <a:r>
              <a:rPr lang="en-US" sz="2000"/>
              <a:t>Tăng độ chính xác và tốc độ xử lý.</a:t>
            </a:r>
          </a:p>
          <a:p>
            <a:pPr marL="742950" lvl="1" indent="-285750" algn="just">
              <a:lnSpc>
                <a:spcPct val="150000"/>
              </a:lnSpc>
              <a:buFont typeface="Wingdings" panose="05000000000000000000" pitchFamily="2" charset="2"/>
              <a:buChar char="§"/>
            </a:pPr>
            <a:r>
              <a:rPr lang="en-US" sz="2000"/>
              <a:t>Thúc đẩy sự phát triển trong lĩnh vực sinh trắc học.</a:t>
            </a:r>
          </a:p>
          <a:p>
            <a:pPr marL="0" lvl="1" indent="0" algn="just">
              <a:lnSpc>
                <a:spcPct val="150000"/>
              </a:lnSpc>
              <a:buNone/>
            </a:pPr>
            <a:r>
              <a:rPr lang="en-US" sz="2000">
                <a:solidFill>
                  <a:schemeClr val="accent5"/>
                </a:solidFill>
              </a:rPr>
              <a:t>Về thực tiễn:</a:t>
            </a:r>
          </a:p>
          <a:p>
            <a:pPr marL="742950" lvl="1" indent="-285750" algn="just">
              <a:lnSpc>
                <a:spcPct val="150000"/>
              </a:lnSpc>
              <a:buFont typeface="Wingdings" panose="05000000000000000000" pitchFamily="2" charset="2"/>
              <a:buChar char="§"/>
            </a:pPr>
            <a:r>
              <a:rPr lang="en-US" sz="2000"/>
              <a:t>Nâng cao bảo mật và hạ giá thành các sản phẩm.</a:t>
            </a:r>
          </a:p>
          <a:p>
            <a:pPr marL="742950" lvl="1" indent="-285750" algn="just">
              <a:lnSpc>
                <a:spcPct val="150000"/>
              </a:lnSpc>
              <a:buFont typeface="Wingdings" panose="05000000000000000000" pitchFamily="2" charset="2"/>
              <a:buChar char="§"/>
            </a:pPr>
            <a:r>
              <a:rPr lang="en-US" sz="2000"/>
              <a:t>Đẩy nhanh quá trình truy vết tội phạm.</a:t>
            </a:r>
          </a:p>
          <a:p>
            <a:pPr marL="742950" lvl="1" indent="-285750" algn="just">
              <a:lnSpc>
                <a:spcPct val="150000"/>
              </a:lnSpc>
              <a:buFont typeface="Wingdings" panose="05000000000000000000" pitchFamily="2" charset="2"/>
              <a:buChar char="§"/>
            </a:pPr>
            <a:endParaRPr lang="en-US" sz="2000"/>
          </a:p>
          <a:p>
            <a:pPr marL="742950" lvl="1" indent="-285750" algn="just">
              <a:lnSpc>
                <a:spcPct val="150000"/>
              </a:lnSpc>
              <a:buFont typeface="Wingdings" panose="05000000000000000000" pitchFamily="2" charset="2"/>
              <a:buChar char="§"/>
            </a:pPr>
            <a:endParaRPr lang="en-US" sz="2000"/>
          </a:p>
        </p:txBody>
      </p:sp>
      <p:sp>
        <p:nvSpPr>
          <p:cNvPr id="4" name="Google Shape;1689;p49">
            <a:extLst>
              <a:ext uri="{FF2B5EF4-FFF2-40B4-BE49-F238E27FC236}">
                <a16:creationId xmlns:a16="http://schemas.microsoft.com/office/drawing/2014/main" id="{34399B6A-A39A-411E-ABCA-05D447E586F1}"/>
              </a:ext>
            </a:extLst>
          </p:cNvPr>
          <p:cNvSpPr txBox="1">
            <a:spLocks/>
          </p:cNvSpPr>
          <p:nvPr/>
        </p:nvSpPr>
        <p:spPr>
          <a:xfrm>
            <a:off x="8675894" y="4690881"/>
            <a:ext cx="351300" cy="319087"/>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6</a:t>
            </a:fld>
            <a:endParaRPr lang="en"/>
          </a:p>
        </p:txBody>
      </p:sp>
      <p:sp>
        <p:nvSpPr>
          <p:cNvPr id="8" name="Google Shape;507;p28">
            <a:extLst>
              <a:ext uri="{FF2B5EF4-FFF2-40B4-BE49-F238E27FC236}">
                <a16:creationId xmlns:a16="http://schemas.microsoft.com/office/drawing/2014/main" id="{DE0E4A5B-5704-4CE6-87F1-F337A1820C2A}"/>
              </a:ext>
            </a:extLst>
          </p:cNvPr>
          <p:cNvSpPr txBox="1">
            <a:spLocks noGrp="1"/>
          </p:cNvSpPr>
          <p:nvPr>
            <p:ph type="ctrTitle"/>
          </p:nvPr>
        </p:nvSpPr>
        <p:spPr>
          <a:xfrm>
            <a:off x="618825" y="411675"/>
            <a:ext cx="547479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Bahnschrift SemiLight SemiConde" panose="020B0502040204020203" pitchFamily="34" charset="0"/>
              </a:rPr>
              <a:t>ĐỘNG LỰC NGHIÊN CỨU</a:t>
            </a:r>
            <a:endParaRPr sz="3200">
              <a:latin typeface="Bahnschrift SemiLight SemiConde" panose="020B0502040204020203" pitchFamily="34" charset="0"/>
            </a:endParaRPr>
          </a:p>
        </p:txBody>
      </p:sp>
    </p:spTree>
    <p:extLst>
      <p:ext uri="{BB962C8B-B14F-4D97-AF65-F5344CB8AC3E}">
        <p14:creationId xmlns:p14="http://schemas.microsoft.com/office/powerpoint/2010/main" val="1765965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901343" y="2411125"/>
            <a:ext cx="476253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a:latin typeface="Bahnschrift SemiLight SemiConde" panose="020B0502040204020203" pitchFamily="34" charset="0"/>
              </a:rPr>
              <a:t>KIẾN THỨC TRONG SÁCH</a:t>
            </a:r>
            <a:endParaRPr sz="5400">
              <a:latin typeface="Bahnschrift SemiLight SemiConde" panose="020B0502040204020203" pitchFamily="34" charset="0"/>
            </a:endParaRP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02</a:t>
            </a:r>
            <a:endParaRPr>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8" name="Google Shape;1689;p49">
            <a:extLst>
              <a:ext uri="{FF2B5EF4-FFF2-40B4-BE49-F238E27FC236}">
                <a16:creationId xmlns:a16="http://schemas.microsoft.com/office/drawing/2014/main" id="{C3130214-23DD-4D4E-9B57-3976F56903DA}"/>
              </a:ext>
            </a:extLst>
          </p:cNvPr>
          <p:cNvSpPr txBox="1">
            <a:spLocks/>
          </p:cNvSpPr>
          <p:nvPr/>
        </p:nvSpPr>
        <p:spPr>
          <a:xfrm>
            <a:off x="8675894" y="4690881"/>
            <a:ext cx="351300" cy="319087"/>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7</a:t>
            </a:fld>
            <a:endParaRPr lang="en"/>
          </a:p>
        </p:txBody>
      </p:sp>
    </p:spTree>
    <p:extLst>
      <p:ext uri="{BB962C8B-B14F-4D97-AF65-F5344CB8AC3E}">
        <p14:creationId xmlns:p14="http://schemas.microsoft.com/office/powerpoint/2010/main" val="3100449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6" name="Google Shape;507;p28">
            <a:extLst>
              <a:ext uri="{FF2B5EF4-FFF2-40B4-BE49-F238E27FC236}">
                <a16:creationId xmlns:a16="http://schemas.microsoft.com/office/drawing/2014/main" id="{ADFF11C8-C53E-4D7F-8041-455DA0CB9B8E}"/>
              </a:ext>
            </a:extLst>
          </p:cNvPr>
          <p:cNvSpPr txBox="1">
            <a:spLocks/>
          </p:cNvSpPr>
          <p:nvPr/>
        </p:nvSpPr>
        <p:spPr>
          <a:xfrm>
            <a:off x="618825" y="411675"/>
            <a:ext cx="5474794"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800"/>
              <a:buFont typeface="Fira Sans Condensed Medium"/>
              <a:buNone/>
              <a:defRPr sz="24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US" sz="3200">
                <a:latin typeface="Bahnschrift SemiLight SemiConde" panose="020B0502040204020203" pitchFamily="34" charset="0"/>
              </a:rPr>
              <a:t>LỊCH SỬ VÀ ỨNG DỤNG</a:t>
            </a:r>
          </a:p>
        </p:txBody>
      </p:sp>
      <p:graphicFrame>
        <p:nvGraphicFramePr>
          <p:cNvPr id="2" name="Table 44">
            <a:extLst>
              <a:ext uri="{FF2B5EF4-FFF2-40B4-BE49-F238E27FC236}">
                <a16:creationId xmlns:a16="http://schemas.microsoft.com/office/drawing/2014/main" id="{901122C1-6F30-410D-97D7-EE255270074E}"/>
              </a:ext>
            </a:extLst>
          </p:cNvPr>
          <p:cNvGraphicFramePr>
            <a:graphicFrameLocks noGrp="1"/>
          </p:cNvGraphicFramePr>
          <p:nvPr>
            <p:extLst>
              <p:ext uri="{D42A27DB-BD31-4B8C-83A1-F6EECF244321}">
                <p14:modId xmlns:p14="http://schemas.microsoft.com/office/powerpoint/2010/main" val="2504346754"/>
              </p:ext>
            </p:extLst>
          </p:nvPr>
        </p:nvGraphicFramePr>
        <p:xfrm>
          <a:off x="303721" y="1511483"/>
          <a:ext cx="8536557" cy="2588244"/>
        </p:xfrm>
        <a:graphic>
          <a:graphicData uri="http://schemas.openxmlformats.org/drawingml/2006/table">
            <a:tbl>
              <a:tblPr firstRow="1" bandRow="1">
                <a:tableStyleId>{8FD4443E-F989-4FC4-A0C8-D5A2AF1F390B}</a:tableStyleId>
              </a:tblPr>
              <a:tblGrid>
                <a:gridCol w="1874500">
                  <a:extLst>
                    <a:ext uri="{9D8B030D-6E8A-4147-A177-3AD203B41FA5}">
                      <a16:colId xmlns:a16="http://schemas.microsoft.com/office/drawing/2014/main" val="11219748"/>
                    </a:ext>
                  </a:extLst>
                </a:gridCol>
                <a:gridCol w="1642808">
                  <a:extLst>
                    <a:ext uri="{9D8B030D-6E8A-4147-A177-3AD203B41FA5}">
                      <a16:colId xmlns:a16="http://schemas.microsoft.com/office/drawing/2014/main" val="1434425102"/>
                    </a:ext>
                  </a:extLst>
                </a:gridCol>
                <a:gridCol w="1758654">
                  <a:extLst>
                    <a:ext uri="{9D8B030D-6E8A-4147-A177-3AD203B41FA5}">
                      <a16:colId xmlns:a16="http://schemas.microsoft.com/office/drawing/2014/main" val="618988896"/>
                    </a:ext>
                  </a:extLst>
                </a:gridCol>
                <a:gridCol w="1765662">
                  <a:extLst>
                    <a:ext uri="{9D8B030D-6E8A-4147-A177-3AD203B41FA5}">
                      <a16:colId xmlns:a16="http://schemas.microsoft.com/office/drawing/2014/main" val="2859921859"/>
                    </a:ext>
                  </a:extLst>
                </a:gridCol>
                <a:gridCol w="1494933">
                  <a:extLst>
                    <a:ext uri="{9D8B030D-6E8A-4147-A177-3AD203B41FA5}">
                      <a16:colId xmlns:a16="http://schemas.microsoft.com/office/drawing/2014/main" val="2052709840"/>
                    </a:ext>
                  </a:extLst>
                </a:gridCol>
              </a:tblGrid>
              <a:tr h="181288">
                <a:tc>
                  <a:txBody>
                    <a:bodyPr/>
                    <a:lstStyle/>
                    <a:p>
                      <a:pPr algn="ctr"/>
                      <a:r>
                        <a:rPr lang="en-US" sz="1400" b="1">
                          <a:solidFill>
                            <a:schemeClr val="bg1"/>
                          </a:solidFill>
                          <a:latin typeface="Maven Pro" panose="020B0604020202020204" charset="0"/>
                        </a:rPr>
                        <a:t>Cổ đại và trung đại</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a:solidFill>
                            <a:schemeClr val="bg1"/>
                          </a:solidFill>
                          <a:latin typeface="Maven Pro" panose="020B0604020202020204" charset="0"/>
                        </a:rPr>
                        <a:t>Thế kỷ 17 &amp; 18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a:solidFill>
                            <a:schemeClr val="bg1"/>
                          </a:solidFill>
                          <a:latin typeface="Maven Pro" panose="020B0604020202020204" charset="0"/>
                        </a:rPr>
                        <a:t>Thế kỷ 19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a:solidFill>
                            <a:schemeClr val="bg1"/>
                          </a:solidFill>
                          <a:latin typeface="Maven Pro" panose="020B0604020202020204" charset="0"/>
                        </a:rPr>
                        <a:t>Thế kỷ 20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a:solidFill>
                            <a:schemeClr val="bg1"/>
                          </a:solidFill>
                          <a:latin typeface="Maven Pro" panose="020B0604020202020204" charset="0"/>
                        </a:rPr>
                        <a:t>Hiện nay</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2779932"/>
                  </a:ext>
                </a:extLst>
              </a:tr>
              <a:tr h="2283444">
                <a:tc>
                  <a:txBody>
                    <a:bodyPr/>
                    <a:lstStyle/>
                    <a:p>
                      <a:pPr algn="just"/>
                      <a:r>
                        <a:rPr lang="vi-VN" sz="1400" b="0" i="0" u="none" strike="noStrike" cap="none">
                          <a:solidFill>
                            <a:schemeClr val="bg2"/>
                          </a:solidFill>
                          <a:effectLst/>
                          <a:latin typeface="Maven Pro" panose="020B0604020202020204" charset="0"/>
                          <a:ea typeface="+mn-ea"/>
                          <a:cs typeface="+mn-cs"/>
                          <a:sym typeface="Arial"/>
                        </a:rPr>
                        <a:t>Tại Balylon, dấu vân tay đã được sử dụng để </a:t>
                      </a:r>
                      <a:r>
                        <a:rPr lang="vi-VN" sz="1400" b="1" i="0" u="none" strike="noStrike" cap="none">
                          <a:solidFill>
                            <a:schemeClr val="bg2"/>
                          </a:solidFill>
                          <a:effectLst/>
                          <a:latin typeface="Maven Pro" panose="020B0604020202020204" charset="0"/>
                          <a:ea typeface="+mn-ea"/>
                          <a:cs typeface="+mn-cs"/>
                          <a:sym typeface="Arial"/>
                        </a:rPr>
                        <a:t>ký kết các hợp đồng</a:t>
                      </a:r>
                      <a:r>
                        <a:rPr lang="vi-VN" sz="1400" b="0" i="0" u="none" strike="noStrike" cap="none">
                          <a:solidFill>
                            <a:schemeClr val="bg2"/>
                          </a:solidFill>
                          <a:effectLst/>
                          <a:latin typeface="Maven Pro" panose="020B0604020202020204" charset="0"/>
                          <a:ea typeface="+mn-ea"/>
                          <a:cs typeface="+mn-cs"/>
                          <a:sym typeface="Arial"/>
                        </a:rPr>
                        <a:t>. </a:t>
                      </a:r>
                    </a:p>
                    <a:p>
                      <a:pPr algn="just"/>
                      <a:r>
                        <a:rPr lang="vi-VN" sz="1400" b="0" i="0" u="none" strike="noStrike" cap="none">
                          <a:solidFill>
                            <a:schemeClr val="bg2"/>
                          </a:solidFill>
                          <a:effectLst/>
                          <a:latin typeface="Maven Pro" panose="020B0604020202020204" charset="0"/>
                          <a:ea typeface="+mn-ea"/>
                          <a:cs typeface="+mn-cs"/>
                          <a:sym typeface="Arial"/>
                        </a:rPr>
                        <a:t>Tại Trung quốc, dấu vân tay được dùng để </a:t>
                      </a:r>
                      <a:r>
                        <a:rPr lang="vi-VN" sz="1400" b="1" i="0" u="none" strike="noStrike" cap="none">
                          <a:solidFill>
                            <a:schemeClr val="bg2"/>
                          </a:solidFill>
                          <a:effectLst/>
                          <a:latin typeface="Maven Pro" panose="020B0604020202020204" charset="0"/>
                          <a:ea typeface="+mn-ea"/>
                          <a:cs typeface="+mn-cs"/>
                          <a:sym typeface="Arial"/>
                        </a:rPr>
                        <a:t>xác thực các khoản vay</a:t>
                      </a:r>
                      <a:r>
                        <a:rPr lang="vi-VN" sz="1400" b="0" i="0" u="none" strike="noStrike" cap="none">
                          <a:solidFill>
                            <a:schemeClr val="bg2"/>
                          </a:solidFill>
                          <a:effectLst/>
                          <a:latin typeface="Maven Pro" panose="020B0604020202020204" charset="0"/>
                          <a:ea typeface="+mn-ea"/>
                          <a:cs typeface="+mn-cs"/>
                          <a:sym typeface="Arial"/>
                        </a:rPr>
                        <a:t> và </a:t>
                      </a:r>
                      <a:r>
                        <a:rPr lang="vi-VN" sz="1400" b="1" i="0" u="none" strike="noStrike" cap="none">
                          <a:solidFill>
                            <a:schemeClr val="bg2"/>
                          </a:solidFill>
                          <a:effectLst/>
                          <a:latin typeface="Maven Pro" panose="020B0604020202020204" charset="0"/>
                          <a:ea typeface="+mn-ea"/>
                          <a:cs typeface="+mn-cs"/>
                          <a:sym typeface="Arial"/>
                        </a:rPr>
                        <a:t>làm bằng chứng trong các cuộc điều tra</a:t>
                      </a:r>
                      <a:r>
                        <a:rPr lang="vi-VN" sz="1400" b="0" i="0" u="none" strike="noStrike" cap="none">
                          <a:solidFill>
                            <a:schemeClr val="bg2"/>
                          </a:solidFill>
                          <a:effectLst/>
                          <a:latin typeface="Maven Pro" panose="020B0604020202020204" charset="0"/>
                          <a:ea typeface="+mn-ea"/>
                          <a:cs typeface="+mn-cs"/>
                          <a:sym typeface="Arial"/>
                        </a:rPr>
                        <a:t>.</a:t>
                      </a:r>
                      <a:endParaRPr lang="en-US" sz="1400" b="0" i="0" u="none" strike="noStrike" cap="none">
                        <a:solidFill>
                          <a:schemeClr val="bg2"/>
                        </a:solidFill>
                        <a:effectLst/>
                        <a:latin typeface="Maven Pro" panose="020B0604020202020204" charset="0"/>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a:solidFill>
                            <a:schemeClr val="bg2"/>
                          </a:solidFill>
                          <a:latin typeface="Maven Pro" panose="020B0604020202020204" charset="0"/>
                        </a:rPr>
                        <a:t>Năm 1686,</a:t>
                      </a:r>
                      <a:r>
                        <a:rPr lang="vi-VN">
                          <a:solidFill>
                            <a:schemeClr val="bg2"/>
                          </a:solidFill>
                          <a:latin typeface="Maven Pro" panose="020B0604020202020204" charset="0"/>
                        </a:rPr>
                        <a:t> giao sư người Ý</a:t>
                      </a:r>
                      <a:r>
                        <a:rPr lang="en-US">
                          <a:solidFill>
                            <a:schemeClr val="bg2"/>
                          </a:solidFill>
                          <a:latin typeface="Maven Pro" panose="020B0604020202020204" charset="0"/>
                        </a:rPr>
                        <a:t> xác định được </a:t>
                      </a:r>
                      <a:r>
                        <a:rPr lang="en-US" b="1">
                          <a:solidFill>
                            <a:schemeClr val="bg2"/>
                          </a:solidFill>
                          <a:latin typeface="Maven Pro" panose="020B0604020202020204" charset="0"/>
                        </a:rPr>
                        <a:t>dấu vân tay để lại trên bề mặt</a:t>
                      </a:r>
                      <a:r>
                        <a:rPr lang="en-US">
                          <a:solidFill>
                            <a:schemeClr val="bg2"/>
                          </a:solidFill>
                          <a:latin typeface="Maven Pro" panose="020B0604020202020204" charset="0"/>
                        </a:rPr>
                        <a:t>.</a:t>
                      </a:r>
                    </a:p>
                    <a:p>
                      <a:pPr algn="just"/>
                      <a:r>
                        <a:rPr lang="en-US">
                          <a:solidFill>
                            <a:schemeClr val="bg2"/>
                          </a:solidFill>
                          <a:latin typeface="Maven Pro" panose="020B0604020202020204" charset="0"/>
                        </a:rPr>
                        <a:t>Năm 1788, </a:t>
                      </a:r>
                      <a:r>
                        <a:rPr lang="vi-VN">
                          <a:solidFill>
                            <a:schemeClr val="bg2"/>
                          </a:solidFill>
                          <a:latin typeface="Maven Pro" panose="020B0604020202020204" charset="0"/>
                        </a:rPr>
                        <a:t>nhà giải </a:t>
                      </a:r>
                      <a:r>
                        <a:rPr lang="en-US">
                          <a:solidFill>
                            <a:schemeClr val="bg2"/>
                          </a:solidFill>
                          <a:latin typeface="Maven Pro" panose="020B0604020202020204" charset="0"/>
                        </a:rPr>
                        <a:t>ph</a:t>
                      </a:r>
                      <a:r>
                        <a:rPr lang="vi-VN">
                          <a:solidFill>
                            <a:schemeClr val="bg2"/>
                          </a:solidFill>
                          <a:latin typeface="Maven Pro" panose="020B0604020202020204" charset="0"/>
                        </a:rPr>
                        <a:t>ẫu học người Đức </a:t>
                      </a:r>
                      <a:r>
                        <a:rPr lang="en-US" b="1">
                          <a:solidFill>
                            <a:schemeClr val="bg2"/>
                          </a:solidFill>
                          <a:latin typeface="Maven Pro" panose="020B0604020202020204" charset="0"/>
                        </a:rPr>
                        <a:t>công nhận dấu vân tay là duy nhất</a:t>
                      </a:r>
                      <a:r>
                        <a:rPr lang="en-US" b="0">
                          <a:solidFill>
                            <a:schemeClr val="bg2"/>
                          </a:solidFill>
                          <a:latin typeface="Maven Pro" panose="020B0604020202020204" charset="0"/>
                        </a:rPr>
                        <a:t>.</a:t>
                      </a:r>
                      <a:endParaRPr lang="en-US">
                        <a:solidFill>
                          <a:schemeClr val="bg2"/>
                        </a:solidFill>
                        <a:latin typeface="Maven Pro" panose="020B060402020202020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a:solidFill>
                            <a:schemeClr val="bg2"/>
                          </a:solidFill>
                          <a:latin typeface="Maven Pro" panose="020B0604020202020204" charset="0"/>
                        </a:rPr>
                        <a:t>Tại Ấn độ, dấu vân tay bắt đầu được sử dụng trên </a:t>
                      </a:r>
                      <a:r>
                        <a:rPr lang="en-US" b="1">
                          <a:solidFill>
                            <a:schemeClr val="bg2"/>
                          </a:solidFill>
                          <a:latin typeface="Maven Pro" panose="020B0604020202020204" charset="0"/>
                        </a:rPr>
                        <a:t>các hợp đồng và công việc</a:t>
                      </a:r>
                      <a:r>
                        <a:rPr lang="en-US">
                          <a:solidFill>
                            <a:schemeClr val="bg2"/>
                          </a:solidFill>
                          <a:latin typeface="Maven Pro" panose="020B0604020202020204" charset="0"/>
                        </a:rPr>
                        <a:t>.</a:t>
                      </a:r>
                    </a:p>
                    <a:p>
                      <a:pPr algn="just"/>
                      <a:r>
                        <a:rPr lang="vi-VN">
                          <a:solidFill>
                            <a:schemeClr val="bg2"/>
                          </a:solidFill>
                          <a:latin typeface="Maven Pro" panose="020B0604020202020204" charset="0"/>
                        </a:rPr>
                        <a:t>Năm 1892, vụ án giết người đầu tiên </a:t>
                      </a:r>
                      <a:r>
                        <a:rPr lang="vi-VN" b="1">
                          <a:solidFill>
                            <a:schemeClr val="bg2"/>
                          </a:solidFill>
                          <a:latin typeface="Maven Pro" panose="020B0604020202020204" charset="0"/>
                        </a:rPr>
                        <a:t>được giải quyết bằng phân tích dấu vân tay.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1400" b="0" i="0" u="none" strike="noStrike" cap="none">
                          <a:solidFill>
                            <a:schemeClr val="tx1">
                              <a:lumMod val="50000"/>
                            </a:schemeClr>
                          </a:solidFill>
                          <a:effectLst/>
                          <a:latin typeface="Maven Pro" panose="020B0604020202020204" charset="0"/>
                          <a:sym typeface="Arial"/>
                        </a:rPr>
                        <a:t>Năm 1901, London bắt đầu thực hiện </a:t>
                      </a:r>
                      <a:r>
                        <a:rPr lang="en-US" sz="1400" b="1" i="0" u="none" strike="noStrike" cap="none">
                          <a:solidFill>
                            <a:schemeClr val="tx1">
                              <a:lumMod val="50000"/>
                            </a:schemeClr>
                          </a:solidFill>
                          <a:effectLst/>
                          <a:latin typeface="Maven Pro" panose="020B0604020202020204" charset="0"/>
                          <a:sym typeface="Arial"/>
                        </a:rPr>
                        <a:t>xác định tội phạm bằng dấu vân tay</a:t>
                      </a:r>
                      <a:r>
                        <a:rPr lang="en-US" sz="1400" b="0" i="0" u="none" strike="noStrike" cap="none">
                          <a:solidFill>
                            <a:schemeClr val="tx1">
                              <a:lumMod val="50000"/>
                            </a:schemeClr>
                          </a:solidFill>
                          <a:effectLst/>
                          <a:latin typeface="Maven Pro" panose="020B0604020202020204" charset="0"/>
                          <a:sym typeface="Arial"/>
                        </a:rPr>
                        <a:t>.</a:t>
                      </a:r>
                    </a:p>
                    <a:p>
                      <a:pPr algn="just"/>
                      <a:r>
                        <a:rPr lang="en-US" sz="1400" b="0" i="0" u="none" strike="noStrike" cap="none">
                          <a:solidFill>
                            <a:schemeClr val="tx1">
                              <a:lumMod val="50000"/>
                            </a:schemeClr>
                          </a:solidFill>
                          <a:effectLst/>
                          <a:latin typeface="Maven Pro" panose="020B0604020202020204" charset="0"/>
                          <a:sym typeface="Arial"/>
                        </a:rPr>
                        <a:t>Từ đầu thế kỷ 20, việc nhận dạng bằng dấu vân tay để </a:t>
                      </a:r>
                      <a:r>
                        <a:rPr lang="en-US" sz="1400" b="1" i="0" u="none" strike="noStrike" cap="none">
                          <a:solidFill>
                            <a:schemeClr val="tx1">
                              <a:lumMod val="50000"/>
                            </a:schemeClr>
                          </a:solidFill>
                          <a:effectLst/>
                          <a:latin typeface="Maven Pro" panose="020B0604020202020204" charset="0"/>
                          <a:sym typeface="Arial"/>
                        </a:rPr>
                        <a:t>thực thi pháp luật</a:t>
                      </a:r>
                      <a:r>
                        <a:rPr lang="en-US" sz="1400" b="0" i="0" u="none" strike="noStrike" cap="none">
                          <a:solidFill>
                            <a:schemeClr val="tx1">
                              <a:lumMod val="50000"/>
                            </a:schemeClr>
                          </a:solidFill>
                          <a:effectLst/>
                          <a:latin typeface="Maven Pro" panose="020B0604020202020204" charset="0"/>
                          <a:sym typeface="Arial"/>
                        </a:rPr>
                        <a:t> là thiết yếu ở Hoa Kỳ.</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a:solidFill>
                            <a:schemeClr val="bg2"/>
                          </a:solidFill>
                          <a:latin typeface="Maven Pro" panose="020B0604020202020204" charset="0"/>
                        </a:rPr>
                        <a:t>Nhận dạng vân tay là phương thức </a:t>
                      </a:r>
                      <a:r>
                        <a:rPr lang="en-US" b="1">
                          <a:solidFill>
                            <a:schemeClr val="bg2"/>
                          </a:solidFill>
                          <a:latin typeface="Maven Pro" panose="020B0604020202020204" charset="0"/>
                        </a:rPr>
                        <a:t>xác định danh tính</a:t>
                      </a:r>
                      <a:r>
                        <a:rPr lang="en-US">
                          <a:solidFill>
                            <a:schemeClr val="bg2"/>
                          </a:solidFill>
                          <a:latin typeface="Maven Pro" panose="020B0604020202020204" charset="0"/>
                        </a:rPr>
                        <a:t> phổ biến nhất.</a:t>
                      </a:r>
                    </a:p>
                    <a:p>
                      <a:pPr algn="just"/>
                      <a:r>
                        <a:rPr lang="en-US">
                          <a:solidFill>
                            <a:schemeClr val="bg2"/>
                          </a:solidFill>
                          <a:latin typeface="Maven Pro" panose="020B0604020202020204" charset="0"/>
                        </a:rPr>
                        <a:t>Smartphone, ATM, máy chấm công</a:t>
                      </a:r>
                      <a:r>
                        <a:rPr lang="vi-VN">
                          <a:solidFill>
                            <a:schemeClr val="bg2"/>
                          </a:solidFill>
                          <a:latin typeface="Maven Pro" panose="020B0604020202020204" charset="0"/>
                        </a:rPr>
                        <a:t>,… </a:t>
                      </a:r>
                      <a:r>
                        <a:rPr lang="en-US">
                          <a:solidFill>
                            <a:schemeClr val="bg2"/>
                          </a:solidFill>
                          <a:latin typeface="Maven Pro" panose="020B0604020202020204" charset="0"/>
                        </a:rPr>
                        <a:t>đều sử dụng xác thực bằng vân tay.</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0481960"/>
                  </a:ext>
                </a:extLst>
              </a:tr>
            </a:tbl>
          </a:graphicData>
        </a:graphic>
      </p:graphicFrame>
    </p:spTree>
    <p:extLst>
      <p:ext uri="{BB962C8B-B14F-4D97-AF65-F5344CB8AC3E}">
        <p14:creationId xmlns:p14="http://schemas.microsoft.com/office/powerpoint/2010/main" val="867668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2" name="Google Shape;507;p28">
            <a:extLst>
              <a:ext uri="{FF2B5EF4-FFF2-40B4-BE49-F238E27FC236}">
                <a16:creationId xmlns:a16="http://schemas.microsoft.com/office/drawing/2014/main" id="{FDDD7409-F1E5-4C07-B34C-D420436FAB84}"/>
              </a:ext>
            </a:extLst>
          </p:cNvPr>
          <p:cNvSpPr txBox="1">
            <a:spLocks noGrp="1"/>
          </p:cNvSpPr>
          <p:nvPr>
            <p:ph type="ctrTitle"/>
          </p:nvPr>
        </p:nvSpPr>
        <p:spPr>
          <a:xfrm>
            <a:off x="618824" y="411675"/>
            <a:ext cx="395317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Bahnschrift SemiLight SemiConde" panose="020B0502040204020203" pitchFamily="34" charset="0"/>
              </a:rPr>
              <a:t>CẢM BIẾN VÂN TAY</a:t>
            </a:r>
            <a:endParaRPr sz="3200">
              <a:latin typeface="Bahnschrift SemiLight SemiConde" panose="020B0502040204020203" pitchFamily="34" charset="0"/>
            </a:endParaRPr>
          </a:p>
        </p:txBody>
      </p:sp>
      <p:sp>
        <p:nvSpPr>
          <p:cNvPr id="3" name="Google Shape;1689;p49">
            <a:extLst>
              <a:ext uri="{FF2B5EF4-FFF2-40B4-BE49-F238E27FC236}">
                <a16:creationId xmlns:a16="http://schemas.microsoft.com/office/drawing/2014/main" id="{01436F9C-BD34-4E80-8580-05691FCD555F}"/>
              </a:ext>
            </a:extLst>
          </p:cNvPr>
          <p:cNvSpPr txBox="1">
            <a:spLocks/>
          </p:cNvSpPr>
          <p:nvPr/>
        </p:nvSpPr>
        <p:spPr>
          <a:xfrm>
            <a:off x="8675894" y="4690881"/>
            <a:ext cx="351300" cy="319087"/>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fld id="{00000000-1234-1234-1234-123412341234}" type="slidenum">
              <a:rPr lang="en" smtClean="0"/>
              <a:pPr algn="ctr"/>
              <a:t>9</a:t>
            </a:fld>
            <a:endParaRPr lang="en"/>
          </a:p>
        </p:txBody>
      </p:sp>
      <p:sp>
        <p:nvSpPr>
          <p:cNvPr id="10" name="TextBox 9">
            <a:extLst>
              <a:ext uri="{FF2B5EF4-FFF2-40B4-BE49-F238E27FC236}">
                <a16:creationId xmlns:a16="http://schemas.microsoft.com/office/drawing/2014/main" id="{AF7EF10F-E042-46DB-9D46-2ECE5180FE46}"/>
              </a:ext>
            </a:extLst>
          </p:cNvPr>
          <p:cNvSpPr txBox="1"/>
          <p:nvPr/>
        </p:nvSpPr>
        <p:spPr>
          <a:xfrm>
            <a:off x="764088" y="1252522"/>
            <a:ext cx="7798665" cy="3263586"/>
          </a:xfrm>
          <a:prstGeom prst="rect">
            <a:avLst/>
          </a:prstGeom>
          <a:noFill/>
        </p:spPr>
        <p:txBody>
          <a:bodyPr wrap="square">
            <a:spAutoFit/>
          </a:bodyPr>
          <a:lstStyle/>
          <a:p>
            <a:pPr marL="285750" indent="-285750" algn="just">
              <a:lnSpc>
                <a:spcPct val="150000"/>
              </a:lnSpc>
              <a:buClr>
                <a:schemeClr val="bg1"/>
              </a:buClr>
              <a:buFont typeface="Wingdings" panose="05000000000000000000" pitchFamily="2" charset="2"/>
              <a:buChar char="§"/>
            </a:pPr>
            <a:r>
              <a:rPr lang="vi-VN" sz="2000" b="0" i="0">
                <a:solidFill>
                  <a:schemeClr val="bg1"/>
                </a:solidFill>
                <a:effectLst/>
                <a:latin typeface="Maven Pro" panose="020B0604020202020204" charset="0"/>
              </a:rPr>
              <a:t>Cảm biến vây tay là một hệ thống có khả năng </a:t>
            </a:r>
            <a:r>
              <a:rPr lang="vi-VN" sz="2000" b="0" i="0">
                <a:solidFill>
                  <a:schemeClr val="accent5"/>
                </a:solidFill>
                <a:effectLst/>
                <a:latin typeface="Maven Pro" panose="020B0604020202020204" charset="0"/>
              </a:rPr>
              <a:t>chụp và lưu bản in vân tay</a:t>
            </a:r>
            <a:r>
              <a:rPr lang="vi-VN" sz="2000" b="0" i="0">
                <a:solidFill>
                  <a:schemeClr val="bg1"/>
                </a:solidFill>
                <a:effectLst/>
                <a:latin typeface="Maven Pro" panose="020B0604020202020204" charset="0"/>
              </a:rPr>
              <a:t> của người sử dụng một cách nhanh chóng. </a:t>
            </a:r>
            <a:endParaRPr lang="en-US" sz="2000" b="0" i="0">
              <a:solidFill>
                <a:schemeClr val="bg1"/>
              </a:solidFill>
              <a:effectLst/>
              <a:latin typeface="Maven Pro" panose="020B0604020202020204" charset="0"/>
            </a:endParaRPr>
          </a:p>
          <a:p>
            <a:pPr marL="285750" indent="-285750" algn="just">
              <a:lnSpc>
                <a:spcPct val="150000"/>
              </a:lnSpc>
              <a:buClr>
                <a:schemeClr val="bg1"/>
              </a:buClr>
              <a:buFont typeface="Wingdings" panose="05000000000000000000" pitchFamily="2" charset="2"/>
              <a:buChar char="§"/>
            </a:pPr>
            <a:r>
              <a:rPr lang="en-US" sz="2000" b="0" i="0">
                <a:solidFill>
                  <a:schemeClr val="bg1"/>
                </a:solidFill>
                <a:effectLst/>
                <a:latin typeface="Maven Pro" panose="020B0604020202020204" charset="0"/>
              </a:rPr>
              <a:t>Cảm biến vân tay có </a:t>
            </a:r>
            <a:r>
              <a:rPr lang="en-US" sz="2000" b="0" i="0">
                <a:solidFill>
                  <a:schemeClr val="accent5"/>
                </a:solidFill>
                <a:effectLst/>
                <a:latin typeface="Maven Pro" panose="020B0604020202020204" charset="0"/>
              </a:rPr>
              <a:t>3 loại chính </a:t>
            </a:r>
            <a:r>
              <a:rPr lang="en-US" sz="2000" b="0" i="0">
                <a:solidFill>
                  <a:schemeClr val="bg1"/>
                </a:solidFill>
                <a:effectLst/>
                <a:latin typeface="Maven Pro" panose="020B0604020202020204" charset="0"/>
              </a:rPr>
              <a:t>phổ biến hiện nay:</a:t>
            </a:r>
          </a:p>
          <a:p>
            <a:pPr marL="739775" indent="-285750" algn="just">
              <a:lnSpc>
                <a:spcPct val="150000"/>
              </a:lnSpc>
              <a:buClr>
                <a:schemeClr val="bg1"/>
              </a:buClr>
              <a:buSzPct val="50000"/>
              <a:buFont typeface="Wingdings" panose="05000000000000000000" pitchFamily="2" charset="2"/>
              <a:buChar char="§"/>
            </a:pPr>
            <a:r>
              <a:rPr lang="en-US" sz="2000">
                <a:solidFill>
                  <a:schemeClr val="bg1"/>
                </a:solidFill>
                <a:latin typeface="Maven Pro" panose="020B0604020202020204" charset="0"/>
              </a:rPr>
              <a:t>Cảm biến quang học</a:t>
            </a:r>
          </a:p>
          <a:p>
            <a:pPr marL="739775" indent="-285750" algn="just">
              <a:lnSpc>
                <a:spcPct val="150000"/>
              </a:lnSpc>
              <a:buClr>
                <a:schemeClr val="bg1"/>
              </a:buClr>
              <a:buSzPct val="50000"/>
              <a:buFont typeface="Wingdings" panose="05000000000000000000" pitchFamily="2" charset="2"/>
              <a:buChar char="§"/>
            </a:pPr>
            <a:r>
              <a:rPr lang="en-US" sz="2000">
                <a:solidFill>
                  <a:schemeClr val="bg1"/>
                </a:solidFill>
                <a:latin typeface="Maven Pro" panose="020B0604020202020204" charset="0"/>
              </a:rPr>
              <a:t>Cảm biến điện dung</a:t>
            </a:r>
          </a:p>
          <a:p>
            <a:pPr marL="739775" indent="-285750" algn="just">
              <a:lnSpc>
                <a:spcPct val="150000"/>
              </a:lnSpc>
              <a:buClr>
                <a:schemeClr val="bg1"/>
              </a:buClr>
              <a:buSzPct val="50000"/>
              <a:buFont typeface="Wingdings" panose="05000000000000000000" pitchFamily="2" charset="2"/>
              <a:buChar char="§"/>
            </a:pPr>
            <a:r>
              <a:rPr lang="en-US" sz="2000">
                <a:solidFill>
                  <a:schemeClr val="bg1"/>
                </a:solidFill>
                <a:latin typeface="Maven Pro" panose="020B0604020202020204" charset="0"/>
              </a:rPr>
              <a:t>Cảm biến sóng siêu âm</a:t>
            </a:r>
          </a:p>
          <a:p>
            <a:pPr marL="285750" indent="-285750" algn="just">
              <a:lnSpc>
                <a:spcPct val="150000"/>
              </a:lnSpc>
              <a:buClr>
                <a:schemeClr val="bg1"/>
              </a:buClr>
              <a:buFont typeface="Wingdings" panose="05000000000000000000" pitchFamily="2" charset="2"/>
              <a:buChar char="§"/>
            </a:pPr>
            <a:endParaRPr lang="en-US" sz="2000" b="0" i="0">
              <a:solidFill>
                <a:schemeClr val="bg1"/>
              </a:solidFill>
              <a:effectLst/>
              <a:latin typeface="Maven Pro" panose="020B0604020202020204" charset="0"/>
            </a:endParaRPr>
          </a:p>
        </p:txBody>
      </p:sp>
    </p:spTree>
    <p:extLst>
      <p:ext uri="{BB962C8B-B14F-4D97-AF65-F5344CB8AC3E}">
        <p14:creationId xmlns:p14="http://schemas.microsoft.com/office/powerpoint/2010/main" val="3876712800"/>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5704</Words>
  <Application>Microsoft Office PowerPoint</Application>
  <PresentationFormat>On-screen Show (16:9)</PresentationFormat>
  <Paragraphs>356</Paragraphs>
  <Slides>45</Slides>
  <Notes>41</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45</vt:i4>
      </vt:variant>
    </vt:vector>
  </HeadingPairs>
  <TitlesOfParts>
    <vt:vector size="66" baseType="lpstr">
      <vt:lpstr>Fira Sans Condensed Medium</vt:lpstr>
      <vt:lpstr>Livvic Light</vt:lpstr>
      <vt:lpstr>Wingdings</vt:lpstr>
      <vt:lpstr>Bahnschrift SemiCondensed</vt:lpstr>
      <vt:lpstr>Calibri</vt:lpstr>
      <vt:lpstr>Fira Sans Extra Condensed Medium</vt:lpstr>
      <vt:lpstr>Nunito Light</vt:lpstr>
      <vt:lpstr>Proxima Nova Semibold</vt:lpstr>
      <vt:lpstr>Maven Pro</vt:lpstr>
      <vt:lpstr>Advent Pro SemiBold</vt:lpstr>
      <vt:lpstr>Proxima Nova</vt:lpstr>
      <vt:lpstr>Bahnschrift SemiLight SemiConde</vt:lpstr>
      <vt:lpstr>Arial</vt:lpstr>
      <vt:lpstr>Cambria Math</vt:lpstr>
      <vt:lpstr>Bahnschrift</vt:lpstr>
      <vt:lpstr>Tahoma</vt:lpstr>
      <vt:lpstr>Share Tech</vt:lpstr>
      <vt:lpstr>Roboto</vt:lpstr>
      <vt:lpstr>Times New Roman</vt:lpstr>
      <vt:lpstr>Data Science Consulting by Slidesgo</vt:lpstr>
      <vt:lpstr>Slidesgo Final Pages</vt:lpstr>
      <vt:lpstr>PowerPoint Presentation</vt:lpstr>
      <vt:lpstr>PHƯƠNG PHÁP STATE-OF-THE-ART</vt:lpstr>
      <vt:lpstr>GIỚI THIỆU</vt:lpstr>
      <vt:lpstr>ĐẶC ĐIỂM VÂN TAY</vt:lpstr>
      <vt:lpstr>PowerPoint Presentation</vt:lpstr>
      <vt:lpstr>ĐỘNG LỰC NGHIÊN CỨU</vt:lpstr>
      <vt:lpstr>KIẾN THỨC TRONG SÁCH</vt:lpstr>
      <vt:lpstr>PowerPoint Presentation</vt:lpstr>
      <vt:lpstr>CẢM BIẾN VÂN TAY</vt:lpstr>
      <vt:lpstr>CẢM BIẾN VÂN TAY</vt:lpstr>
      <vt:lpstr>RÚT TRÍCH ĐẶC TRƯNG</vt:lpstr>
      <vt:lpstr>RÚT TRÍCH ĐẶC TRƯNG</vt:lpstr>
      <vt:lpstr>RÚT TRÍCH ĐẶC TRƯNG</vt:lpstr>
      <vt:lpstr>RÚT TRÍCH ĐẶC TRƯNG</vt:lpstr>
      <vt:lpstr>PowerPoint Presentation</vt:lpstr>
      <vt:lpstr>PowerPoint Presentation</vt:lpstr>
      <vt:lpstr>PowerPoint Presentation</vt:lpstr>
      <vt:lpstr>PowerPoint Presentation</vt:lpstr>
      <vt:lpstr>PowerPoint Presentation</vt:lpstr>
      <vt:lpstr>PowerPoint Presentation</vt:lpstr>
      <vt:lpstr>ĐỐI SÁNH</vt:lpstr>
      <vt:lpstr>ĐỐI SÁNH</vt:lpstr>
      <vt:lpstr>ĐỐI SÁNH</vt:lpstr>
      <vt:lpstr>ĐỐI SÁNH</vt:lpstr>
      <vt:lpstr>ĐỐI SÁNH</vt:lpstr>
      <vt:lpstr>PHƯƠNG PHÁP  STATE-OF-THE-ART</vt:lpstr>
      <vt:lpstr>Robust Minutiae Extractor: Integrating Deep Networks and Fingerprint Domain Knowledge</vt:lpstr>
      <vt:lpstr>PowerPoint Presentation</vt:lpstr>
      <vt:lpstr>CoarseNet</vt:lpstr>
      <vt:lpstr>FineNet</vt:lpstr>
      <vt:lpstr>Performance</vt:lpstr>
      <vt:lpstr>THỰC NGHIỆM, ĐÁNH GIÁ</vt:lpstr>
      <vt:lpstr>PHƯƠNG PHÁP THỰC NGHIỆM</vt:lpstr>
      <vt:lpstr>PHƯƠNG PHÁP THỰC NGHIỆM</vt:lpstr>
      <vt:lpstr>PHƯƠNG PHÁP THỰC NGHIỆM</vt:lpstr>
      <vt:lpstr>PHƯƠNG PHÁP THỰC NGHIỆM</vt:lpstr>
      <vt:lpstr>PHƯƠNG PHÁP THỰC NGHIỆM</vt:lpstr>
      <vt:lpstr>PHƯƠNG PHÁP THỰC NGHIỆM</vt:lpstr>
      <vt:lpstr>PHƯƠNG PHÁP THỰC NGHIỆM</vt:lpstr>
      <vt:lpstr>PHƯƠNG PHÁP THỰC NGHIỆM</vt:lpstr>
      <vt:lpstr>DATASETS</vt:lpstr>
      <vt:lpstr>DATASETS</vt:lpstr>
      <vt:lpstr>KẾT QUẢ THỰC NGHIỆM</vt:lpstr>
      <vt:lpstr>TÀI LIỆU THAM KHẢO</vt:lpstr>
      <vt:lpstr>THANKS! Any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FINGERPRINT RECOGNITION</dc:title>
  <dc:creator>ĐINH TRUNG</dc:creator>
  <cp:lastModifiedBy>Đinh Hữu Phúc Trung</cp:lastModifiedBy>
  <cp:revision>18</cp:revision>
  <dcterms:modified xsi:type="dcterms:W3CDTF">2021-06-28T16:58:20Z</dcterms:modified>
</cp:coreProperties>
</file>